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omments/comment2.xml" ContentType="application/vnd.openxmlformats-officedocument.presentationml.comments+xml"/>
  <Override PartName="/ppt/notesSlides/notesSlide78.xml" ContentType="application/vnd.openxmlformats-officedocument.presentationml.notesSlide+xml"/>
  <Override PartName="/ppt/comments/comment3.xml" ContentType="application/vnd.openxmlformats-officedocument.presentationml.comment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omments/comment4.xml" ContentType="application/vnd.openxmlformats-officedocument.presentationml.comment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9144000" cy="5143500" type="screen16x9"/>
  <p:notesSz cx="6858000" cy="9144000"/>
  <p:embeddedFontLst>
    <p:embeddedFont>
      <p:font typeface="Calibri" panose="020F0502020204030204" pitchFamily="34" charset="0"/>
      <p:regular r:id="rId91"/>
      <p:bold r:id="rId92"/>
      <p:italic r:id="rId93"/>
      <p:boldItalic r:id="rId94"/>
    </p:embeddedFont>
    <p:embeddedFont>
      <p:font typeface="Century Gothic" panose="020B0502020202020204" pitchFamily="34" charset="0"/>
      <p:regular r:id="rId95"/>
      <p:bold r:id="rId96"/>
      <p:italic r:id="rId97"/>
      <p:boldItalic r:id="rId98"/>
    </p:embeddedFont>
    <p:embeddedFont>
      <p:font typeface="Helvetica Neue" panose="020B0604020202020204" charset="0"/>
      <p:regular r:id="rId99"/>
      <p:bold r:id="rId100"/>
      <p:italic r:id="rId101"/>
      <p:boldItalic r:id="rId102"/>
    </p:embeddedFont>
    <p:embeddedFont>
      <p:font typeface="Source Sans Pro" panose="020B0503030403020204" pitchFamily="34"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8" roundtripDataSignature="AMtx7mgXpoZ4X4ex9VEldLo6xaGPecYG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mera Corson"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BA8225-D2C1-449E-AB10-E2EC4FD98AF3}">
  <a:tblStyle styleId="{DABA8225-D2C1-449E-AB10-E2EC4FD98AF3}"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4B43867-3A1F-4ADA-8E2A-0590061AFCAF}" styleName="Table_1">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CE54F0-2938-4BD0-B934-A97A592CB955}"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F8A7B9C-838B-4945-A325-38D747491483}" styleName="Table_3">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DD1D34E-DE59-45D8-ACFE-ED5AF3360726}" styleName="Table_4">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92" y="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1-26T19:59:25.509" idx="1">
    <p:pos x="6000" y="0"/>
    <p:text>Jeff, Do we update Sprint 3 or 4 COR acceptance date / invoice date / or pay date for 2, 3, or 4?</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Rp_g6UY"/>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1-11-29T17:56:09.125" idx="3">
    <p:pos x="343" y="848"/>
    <p:text>Team includes design and content strategy to follow VA content style guide.   Is there support during the design/test (MVP) phase beyond what is provided through Sketch?</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SYk8qP8"/>
      </p:ext>
    </p:extLst>
  </p:cm>
  <p:cm authorId="0" dt="2021-11-29T17:58:22.364" idx="2">
    <p:pos x="343" y="748"/>
    <p:text>User researcher function filled by interaction designer for IA Tree Test.  Is there a need for an expanded FTE to accomplish functionality in next phase?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SYk8qQA"/>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1-11-29T18:04:16.534" idx="4">
    <p:pos x="343" y="748"/>
    <p:text>How do we want to answer analytics and performance evaluation?
Do we want to combine to 1 role as they are similar?</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SYk8qQE"/>
      </p:ext>
    </p:extLst>
  </p:cm>
  <p:cm authorId="0" dt="2021-11-29T18:04:16.534" idx="5">
    <p:pos x="343" y="748"/>
    <p:text>@jeff.scheire@themostudio.com @jordan@themostudio.com</p:text>
    <p:extLst>
      <p:ext uri="{C676402C-5697-4E1C-873F-D02D1690AC5C}">
        <p15:threadingInfo xmlns:p15="http://schemas.microsoft.com/office/powerpoint/2012/main" timeZoneBias="0">
          <p15:parentCm authorId="0" idx="4"/>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SYk8qQM"/>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1-11-29T18:03:04.240" idx="6">
    <p:pos x="79" y="634"/>
    <p:text>@paula@themostudio.com   When you get a chance today.  Can you provide a status update on personnel and PIV?
_Assigned to Paula Mendoza_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SYk8qQI"/>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pp.zenhub.com/workspace/o/department-of-veterans-affairs/va.gov-team/issues/32471"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app.zenhub.com/workspace/o/department-of-veterans-affairs/va.gov-team/issues/32470"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pp.zenhub.com/workspace/o/department-of-veterans-affairs/va.gov-team/issues/32471"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app.zenhub.com/workspace/o/department-of-veterans-affairs/va.gov-team/issues/32470"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pp.zenhub.com/workspace/o/department-of-veterans-affairs/va.gov-team/issues/32471"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app.zenhub.com/workspace/o/department-of-veterans-affairs/va.gov-team/issues/32470"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f1dcce232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f1dcce232f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f69b283f3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 name="Google Shape;372;gf69b283f3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69b283f39_3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gf69b283f39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69b283f39_4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gf69b283f39_4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69b283f39_4_6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gf69b283f39_4_6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69b283f39_4_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gf69b283f39_4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f8e3c1d6a6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gf8e3c1d6a6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f8e3c1d6a6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gf8e3c1d6a6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f94727ec38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gf94727ec38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f69b283f39_4_3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gf69b283f39_4_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f8e3c1d6a6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gf8e3c1d6a6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f8e3c1d6a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gf8e3c1d6a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fae82c9e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2" name="Google Shape;462;gfae82c9e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fd122eee5c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1" name="Google Shape;471;gfd122eee5c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fd122eee5c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gfd122eee5c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fd122eee5c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gfd122eee5c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fd122eee5c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 name="Google Shape;515;gfd122eee5c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fd122eee5c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6" name="Google Shape;526;gfd122eee5c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d122eee5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gfd122eee5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d3040c91f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gfd3040c91f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fd122eee5c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gfd122eee5c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f8e3c1d6a6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6" name="Google Shape;576;gf8e3c1d6a6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ae82c9e6b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5" name="Google Shape;585;gfae82c9e6b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8e3c1d6a6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4" name="Google Shape;594;gf8e3c1d6a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043ca4618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3" name="Google Shape;603;g10043ca4618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01426247ed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50">
                <a:solidFill>
                  <a:schemeClr val="hlink"/>
                </a:solidFill>
                <a:uFill>
                  <a:noFill/>
                </a:uFill>
                <a:latin typeface="Arial"/>
                <a:ea typeface="Arial"/>
                <a:cs typeface="Arial"/>
                <a:sym typeface="Arial"/>
                <a:hlinkClick r:id="rId3"/>
              </a:rPr>
              <a:t>Evolve GitHub Repo and documentation templates for POC</a:t>
            </a:r>
            <a:endParaRPr sz="1050">
              <a:solidFill>
                <a:srgbClr val="282933"/>
              </a:solidFill>
              <a:latin typeface="Arial"/>
              <a:ea typeface="Arial"/>
              <a:cs typeface="Arial"/>
              <a:sym typeface="Arial"/>
            </a:endParaRPr>
          </a:p>
          <a:p>
            <a:pPr marL="0" lvl="0" indent="0" algn="l" rtl="0">
              <a:spcBef>
                <a:spcPts val="0"/>
              </a:spcBef>
              <a:spcAft>
                <a:spcPts val="0"/>
              </a:spcAft>
              <a:buNone/>
            </a:pPr>
            <a:r>
              <a:rPr lang="en-US" sz="1050">
                <a:solidFill>
                  <a:schemeClr val="hlink"/>
                </a:solidFill>
                <a:uFill>
                  <a:noFill/>
                </a:uFill>
                <a:latin typeface="Arial"/>
                <a:ea typeface="Arial"/>
                <a:cs typeface="Arial"/>
                <a:sym typeface="Arial"/>
                <a:hlinkClick r:id="rId4"/>
              </a:rPr>
              <a:t>Test low-fidelity prototype with users</a:t>
            </a:r>
            <a:endParaRPr sz="1050">
              <a:latin typeface="Arial"/>
              <a:ea typeface="Arial"/>
              <a:cs typeface="Arial"/>
              <a:sym typeface="Arial"/>
            </a:endParaRPr>
          </a:p>
        </p:txBody>
      </p:sp>
      <p:sp>
        <p:nvSpPr>
          <p:cNvPr id="608" name="Google Shape;608;g101426247e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0043ca4618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50">
                <a:solidFill>
                  <a:schemeClr val="hlink"/>
                </a:solidFill>
                <a:uFill>
                  <a:noFill/>
                </a:uFill>
                <a:latin typeface="Arial"/>
                <a:ea typeface="Arial"/>
                <a:cs typeface="Arial"/>
                <a:sym typeface="Arial"/>
                <a:hlinkClick r:id="rId3"/>
              </a:rPr>
              <a:t>Evolve GitHub Repo and documentation templates for POC</a:t>
            </a:r>
            <a:endParaRPr sz="1050">
              <a:solidFill>
                <a:srgbClr val="282933"/>
              </a:solidFill>
              <a:latin typeface="Arial"/>
              <a:ea typeface="Arial"/>
              <a:cs typeface="Arial"/>
              <a:sym typeface="Arial"/>
            </a:endParaRPr>
          </a:p>
          <a:p>
            <a:pPr marL="0" lvl="0" indent="0" algn="l" rtl="0">
              <a:spcBef>
                <a:spcPts val="0"/>
              </a:spcBef>
              <a:spcAft>
                <a:spcPts val="0"/>
              </a:spcAft>
              <a:buNone/>
            </a:pPr>
            <a:r>
              <a:rPr lang="en-US" sz="1050">
                <a:solidFill>
                  <a:schemeClr val="hlink"/>
                </a:solidFill>
                <a:uFill>
                  <a:noFill/>
                </a:uFill>
                <a:latin typeface="Arial"/>
                <a:ea typeface="Arial"/>
                <a:cs typeface="Arial"/>
                <a:sym typeface="Arial"/>
                <a:hlinkClick r:id="rId4"/>
              </a:rPr>
              <a:t>Test low-fidelity prototype with users</a:t>
            </a:r>
            <a:endParaRPr sz="1050">
              <a:latin typeface="Arial"/>
              <a:ea typeface="Arial"/>
              <a:cs typeface="Arial"/>
              <a:sym typeface="Arial"/>
            </a:endParaRPr>
          </a:p>
        </p:txBody>
      </p:sp>
      <p:sp>
        <p:nvSpPr>
          <p:cNvPr id="616" name="Google Shape;616;g10043ca4618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012989903b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4" name="Google Shape;624;g1012989903b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01576021b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g101576021b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fd3040c91f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gfd3040c91f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01576021be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0" name="Google Shape;640;g101576021b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01576021be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8" name="Google Shape;648;g101576021b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01576021be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6" name="Google Shape;656;g101576021be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1576021be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5" name="Google Shape;665;g101576021be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01119a49c5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g101119a49c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01119a49c5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3" name="Google Shape;683;g101119a49c5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fbb44806c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gfbb44806c9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01426247ed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050">
                <a:solidFill>
                  <a:schemeClr val="hlink"/>
                </a:solidFill>
                <a:uFill>
                  <a:noFill/>
                </a:uFill>
                <a:latin typeface="Arial"/>
                <a:ea typeface="Arial"/>
                <a:cs typeface="Arial"/>
                <a:sym typeface="Arial"/>
                <a:hlinkClick r:id="rId3"/>
              </a:rPr>
              <a:t>Evolve GitHub Repo and documentation templates for POC</a:t>
            </a:r>
            <a:endParaRPr sz="1050">
              <a:solidFill>
                <a:srgbClr val="282933"/>
              </a:solidFill>
              <a:latin typeface="Arial"/>
              <a:ea typeface="Arial"/>
              <a:cs typeface="Arial"/>
              <a:sym typeface="Arial"/>
            </a:endParaRPr>
          </a:p>
          <a:p>
            <a:pPr marL="0" lvl="0" indent="0" algn="l" rtl="0">
              <a:spcBef>
                <a:spcPts val="0"/>
              </a:spcBef>
              <a:spcAft>
                <a:spcPts val="0"/>
              </a:spcAft>
              <a:buNone/>
            </a:pPr>
            <a:r>
              <a:rPr lang="en-US" sz="1050">
                <a:solidFill>
                  <a:schemeClr val="hlink"/>
                </a:solidFill>
                <a:uFill>
                  <a:noFill/>
                </a:uFill>
                <a:latin typeface="Arial"/>
                <a:ea typeface="Arial"/>
                <a:cs typeface="Arial"/>
                <a:sym typeface="Arial"/>
                <a:hlinkClick r:id="rId4"/>
              </a:rPr>
              <a:t>Test low-fidelity prototype with users</a:t>
            </a:r>
            <a:endParaRPr sz="1050">
              <a:latin typeface="Arial"/>
              <a:ea typeface="Arial"/>
              <a:cs typeface="Arial"/>
              <a:sym typeface="Arial"/>
            </a:endParaRPr>
          </a:p>
        </p:txBody>
      </p:sp>
      <p:sp>
        <p:nvSpPr>
          <p:cNvPr id="698" name="Google Shape;698;g101426247e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fa6fd27408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5" name="Google Shape;705;gfa6fd27408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0224e842b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g10224e842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69b283f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f69b283f3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0224e842bd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050">
              <a:latin typeface="Arial"/>
              <a:ea typeface="Arial"/>
              <a:cs typeface="Arial"/>
              <a:sym typeface="Arial"/>
            </a:endParaRPr>
          </a:p>
        </p:txBody>
      </p:sp>
      <p:sp>
        <p:nvSpPr>
          <p:cNvPr id="717" name="Google Shape;717;g10224e842bd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0224e842bd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050">
              <a:latin typeface="Arial"/>
              <a:ea typeface="Arial"/>
              <a:cs typeface="Arial"/>
              <a:sym typeface="Arial"/>
            </a:endParaRPr>
          </a:p>
        </p:txBody>
      </p:sp>
      <p:sp>
        <p:nvSpPr>
          <p:cNvPr id="725" name="Google Shape;725;g10224e842b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cf930e909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050">
              <a:latin typeface="Arial"/>
              <a:ea typeface="Arial"/>
              <a:cs typeface="Arial"/>
              <a:sym typeface="Arial"/>
            </a:endParaRPr>
          </a:p>
        </p:txBody>
      </p:sp>
      <p:sp>
        <p:nvSpPr>
          <p:cNvPr id="732" name="Google Shape;732;gcf930e90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037514dfb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740" name="Google Shape;740;g1037514dfb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037514dfb9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g1037514dfb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037514dfb9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g1037514dfb9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fc958776d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6" name="Google Shape;766;gfc958776d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037514dfb9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3" name="Google Shape;773;g1037514dfb9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037514dfb9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1" name="Google Shape;781;g1037514dfb9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02e21c17b7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9" name="Google Shape;789;g102e21c17b7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69b283f39_0_4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gf69b283f39_0_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037514dfb9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7" name="Google Shape;797;g1037514dfb9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037514dfb9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4" name="Google Shape;804;g1037514dfb9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04871e8e8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g104871e8e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0224e842bd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2" name="Google Shape;822;g10224e842bd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69b283f39_4_6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1" name="Google Shape;831;gf69b283f39_4_6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f69b283f39_4_2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6" name="Google Shape;836;gf69b283f39_4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f88068cd9b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gf88068cd9b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1dcce232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f1dcce232f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f69b283f39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8" name="Google Shape;868;gf69b283f39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f69b283f39_4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gf69b283f39_4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f1dcce232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f1dcce232f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f69b283f39_4_2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8" name="Google Shape;928;gf69b283f39_4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1007db63c87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1" name="Google Shape;941;g1007db63c87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1017cf38d2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5" name="Google Shape;955;g1017cf38d2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f69b283f39_4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9" name="Google Shape;969;gf69b283f39_4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f69b283f39_4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7" name="Google Shape;977;gf69b283f39_4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f69b283f39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0" name="Google Shape;990;gf69b283f39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f69b283f39_3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7" name="Google Shape;997;gf69b283f39_3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fd1226625b_2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4" name="Google Shape;1004;gfd1226625b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f69b283f39_3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1" name="Google Shape;1011;gf69b283f39_3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f69b283f39_4_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8" name="Google Shape;1018;gf69b283f39_4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69b283f39_0_4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f69b283f39_0_4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f1dcce232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5" name="Google Shape;1025;gf1dcce232f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f69b283f39_1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3" name="Google Shape;1033;gf69b283f39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f69b283f39_3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0" name="Google Shape;1040;gf69b283f39_3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cb77564b5e_1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Drink: Identify PIV Stage completion and process. Will adjust this chart based on those findings today. </a:t>
            </a:r>
            <a:endParaRPr/>
          </a:p>
        </p:txBody>
      </p:sp>
      <p:sp>
        <p:nvSpPr>
          <p:cNvPr id="1052" name="Google Shape;1052;gcb77564b5e_1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f69b283f39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9" name="Google Shape;1059;gf69b283f39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f1dcce232f_0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6" name="Google Shape;1066;gf1dcce232f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f1dcce232f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2" name="Google Shape;1072;gf1dcce232f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f1dcce232f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8" name="Google Shape;1078;gf1dcce232f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f1dcce232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4" name="Google Shape;1084;gf1dcce232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f69b283f39_0_4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f69b283f39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1"/>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18;p2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2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dark">
  <p:cSld name="Title and Content dark">
    <p:bg>
      <p:bgPr>
        <a:solidFill>
          <a:schemeClr val="accent1"/>
        </a:solidFill>
        <a:effectLst/>
      </p:bgPr>
    </p:bg>
    <p:spTree>
      <p:nvGrpSpPr>
        <p:cNvPr id="1" name="Shape 75"/>
        <p:cNvGrpSpPr/>
        <p:nvPr/>
      </p:nvGrpSpPr>
      <p:grpSpPr>
        <a:xfrm>
          <a:off x="0" y="0"/>
          <a:ext cx="0" cy="0"/>
          <a:chOff x="0" y="0"/>
          <a:chExt cx="0" cy="0"/>
        </a:xfrm>
      </p:grpSpPr>
      <p:sp>
        <p:nvSpPr>
          <p:cNvPr id="76" name="Google Shape;76;p2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7"/>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2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2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2"/>
        <p:cNvGrpSpPr/>
        <p:nvPr/>
      </p:nvGrpSpPr>
      <p:grpSpPr>
        <a:xfrm>
          <a:off x="0" y="0"/>
          <a:ext cx="0" cy="0"/>
          <a:chOff x="0" y="0"/>
          <a:chExt cx="0" cy="0"/>
        </a:xfrm>
      </p:grpSpPr>
      <p:sp>
        <p:nvSpPr>
          <p:cNvPr id="83" name="Google Shape;83;p28"/>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8"/>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30200" algn="l">
              <a:lnSpc>
                <a:spcPct val="120000"/>
              </a:lnSpc>
              <a:spcBef>
                <a:spcPts val="600"/>
              </a:spcBef>
              <a:spcAft>
                <a:spcPts val="0"/>
              </a:spcAft>
              <a:buClr>
                <a:schemeClr val="dk2"/>
              </a:buClr>
              <a:buSzPts val="1600"/>
              <a:buChar char="•"/>
              <a:defRPr sz="1600"/>
            </a:lvl2pPr>
            <a:lvl3pPr marL="1371600" lvl="2" indent="-304800" algn="l">
              <a:lnSpc>
                <a:spcPct val="120000"/>
              </a:lnSpc>
              <a:spcBef>
                <a:spcPts val="600"/>
              </a:spcBef>
              <a:spcAft>
                <a:spcPts val="0"/>
              </a:spcAft>
              <a:buClr>
                <a:schemeClr val="dk2"/>
              </a:buClr>
              <a:buSzPts val="1200"/>
              <a:buChar char="•"/>
              <a:defRPr sz="1200"/>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28"/>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30200" algn="l">
              <a:lnSpc>
                <a:spcPct val="120000"/>
              </a:lnSpc>
              <a:spcBef>
                <a:spcPts val="600"/>
              </a:spcBef>
              <a:spcAft>
                <a:spcPts val="0"/>
              </a:spcAft>
              <a:buClr>
                <a:schemeClr val="dk2"/>
              </a:buClr>
              <a:buSzPts val="1600"/>
              <a:buChar char="•"/>
              <a:defRPr sz="1600"/>
            </a:lvl2pPr>
            <a:lvl3pPr marL="1371600" lvl="2" indent="-304800" algn="l">
              <a:lnSpc>
                <a:spcPct val="120000"/>
              </a:lnSpc>
              <a:spcBef>
                <a:spcPts val="600"/>
              </a:spcBef>
              <a:spcAft>
                <a:spcPts val="0"/>
              </a:spcAft>
              <a:buClr>
                <a:schemeClr val="dk2"/>
              </a:buClr>
              <a:buSzPts val="1200"/>
              <a:buChar char="•"/>
              <a:defRPr sz="1200"/>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6" name="Google Shape;86;p2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28"/>
          <p:cNvSpPr txBox="1">
            <a:spLocks noGrp="1"/>
          </p:cNvSpPr>
          <p:nvPr>
            <p:ph type="body" idx="3"/>
          </p:nvPr>
        </p:nvSpPr>
        <p:spPr>
          <a:xfrm>
            <a:off x="457200" y="1276351"/>
            <a:ext cx="82296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28"/>
          <p:cNvSpPr txBox="1">
            <a:spLocks noGrp="1"/>
          </p:cNvSpPr>
          <p:nvPr>
            <p:ph type="body" idx="4"/>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dark">
  <p:cSld name="Two Content dark">
    <p:bg>
      <p:bgPr>
        <a:solidFill>
          <a:schemeClr val="accent1"/>
        </a:solidFill>
        <a:effectLst/>
      </p:bgPr>
    </p:bg>
    <p:spTree>
      <p:nvGrpSpPr>
        <p:cNvPr id="1" name="Shape 91"/>
        <p:cNvGrpSpPr/>
        <p:nvPr/>
      </p:nvGrpSpPr>
      <p:grpSpPr>
        <a:xfrm>
          <a:off x="0" y="0"/>
          <a:ext cx="0" cy="0"/>
          <a:chOff x="0" y="0"/>
          <a:chExt cx="0" cy="0"/>
        </a:xfrm>
      </p:grpSpPr>
      <p:sp>
        <p:nvSpPr>
          <p:cNvPr id="92" name="Google Shape;92;p2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9"/>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4" name="Google Shape;94;p29"/>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5" name="Google Shape;95;p2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29"/>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9"/>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dark">
  <p:cSld name="Comparison dark">
    <p:bg>
      <p:bgPr>
        <a:solidFill>
          <a:schemeClr val="accent1"/>
        </a:solidFill>
        <a:effectLst/>
      </p:bgPr>
    </p:bg>
    <p:spTree>
      <p:nvGrpSpPr>
        <p:cNvPr id="1" name="Shape 100"/>
        <p:cNvGrpSpPr/>
        <p:nvPr/>
      </p:nvGrpSpPr>
      <p:grpSpPr>
        <a:xfrm>
          <a:off x="0" y="0"/>
          <a:ext cx="0" cy="0"/>
          <a:chOff x="0" y="0"/>
          <a:chExt cx="0" cy="0"/>
        </a:xfrm>
      </p:grpSpPr>
      <p:sp>
        <p:nvSpPr>
          <p:cNvPr id="101" name="Google Shape;101;p3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30"/>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6" name="Google Shape;106;p30"/>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7" name="Google Shape;107;p30"/>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8" name="Google Shape;108;p30"/>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9" name="Google Shape;109;p30"/>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Boxes">
  <p:cSld name="Two Content Boxes">
    <p:spTree>
      <p:nvGrpSpPr>
        <p:cNvPr id="1" name="Shape 110"/>
        <p:cNvGrpSpPr/>
        <p:nvPr/>
      </p:nvGrpSpPr>
      <p:grpSpPr>
        <a:xfrm>
          <a:off x="0" y="0"/>
          <a:ext cx="0" cy="0"/>
          <a:chOff x="0" y="0"/>
          <a:chExt cx="0" cy="0"/>
        </a:xfrm>
      </p:grpSpPr>
      <p:sp>
        <p:nvSpPr>
          <p:cNvPr id="111" name="Google Shape;111;p3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1"/>
          <p:cNvSpPr txBox="1">
            <a:spLocks noGrp="1"/>
          </p:cNvSpPr>
          <p:nvPr>
            <p:ph type="body" idx="1"/>
          </p:nvPr>
        </p:nvSpPr>
        <p:spPr>
          <a:xfrm>
            <a:off x="4572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Char char="•"/>
              <a:defRPr/>
            </a:lvl1pPr>
            <a:lvl2pPr marL="914400" lvl="1" indent="-355600" algn="l">
              <a:lnSpc>
                <a:spcPct val="120000"/>
              </a:lnSpc>
              <a:spcBef>
                <a:spcPts val="600"/>
              </a:spcBef>
              <a:spcAft>
                <a:spcPts val="0"/>
              </a:spcAft>
              <a:buClr>
                <a:schemeClr val="dk2"/>
              </a:buClr>
              <a:buSzPts val="2000"/>
              <a:buChar char="•"/>
              <a:defRPr/>
            </a:lvl2pPr>
            <a:lvl3pPr marL="1371600" lvl="2" indent="-355600" algn="l">
              <a:lnSpc>
                <a:spcPct val="120000"/>
              </a:lnSpc>
              <a:spcBef>
                <a:spcPts val="600"/>
              </a:spcBef>
              <a:spcAft>
                <a:spcPts val="0"/>
              </a:spcAft>
              <a:buClr>
                <a:schemeClr val="dk2"/>
              </a:buClr>
              <a:buSzPts val="2000"/>
              <a:buChar char="•"/>
              <a:defRPr/>
            </a:lvl3pPr>
            <a:lvl4pPr marL="1828800" lvl="3" indent="-355600" algn="l">
              <a:lnSpc>
                <a:spcPct val="120000"/>
              </a:lnSpc>
              <a:spcBef>
                <a:spcPts val="600"/>
              </a:spcBef>
              <a:spcAft>
                <a:spcPts val="0"/>
              </a:spcAft>
              <a:buClr>
                <a:schemeClr val="dk2"/>
              </a:buClr>
              <a:buSzPts val="2000"/>
              <a:buChar char="•"/>
              <a:defRPr/>
            </a:lvl4pPr>
            <a:lvl5pPr marL="2286000" lvl="4" indent="-355600" algn="l">
              <a:lnSpc>
                <a:spcPct val="120000"/>
              </a:lnSpc>
              <a:spcBef>
                <a:spcPts val="600"/>
              </a:spcBef>
              <a:spcAft>
                <a:spcPts val="0"/>
              </a:spcAft>
              <a:buClr>
                <a:schemeClr val="dk2"/>
              </a:buClr>
              <a:buSzPts val="20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3" name="Google Shape;113;p31"/>
          <p:cNvSpPr txBox="1">
            <a:spLocks noGrp="1"/>
          </p:cNvSpPr>
          <p:nvPr>
            <p:ph type="body" idx="2"/>
          </p:nvPr>
        </p:nvSpPr>
        <p:spPr>
          <a:xfrm>
            <a:off x="45720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4" name="Google Shape;114;p3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31"/>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8" name="Google Shape;118;p31"/>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Boxes dark">
  <p:cSld name="Two Content Boxes dark">
    <p:bg>
      <p:bgPr>
        <a:solidFill>
          <a:schemeClr val="accent1"/>
        </a:solidFill>
        <a:effectLst/>
      </p:bgPr>
    </p:bg>
    <p:spTree>
      <p:nvGrpSpPr>
        <p:cNvPr id="1" name="Shape 119"/>
        <p:cNvGrpSpPr/>
        <p:nvPr/>
      </p:nvGrpSpPr>
      <p:grpSpPr>
        <a:xfrm>
          <a:off x="0" y="0"/>
          <a:ext cx="0" cy="0"/>
          <a:chOff x="0" y="0"/>
          <a:chExt cx="0" cy="0"/>
        </a:xfrm>
      </p:grpSpPr>
      <p:sp>
        <p:nvSpPr>
          <p:cNvPr id="120" name="Google Shape;120;p3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2"/>
          <p:cNvSpPr txBox="1">
            <a:spLocks noGrp="1"/>
          </p:cNvSpPr>
          <p:nvPr>
            <p:ph type="body" idx="1"/>
          </p:nvPr>
        </p:nvSpPr>
        <p:spPr>
          <a:xfrm>
            <a:off x="4572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2" name="Google Shape;122;p32"/>
          <p:cNvSpPr txBox="1">
            <a:spLocks noGrp="1"/>
          </p:cNvSpPr>
          <p:nvPr>
            <p:ph type="body" idx="2"/>
          </p:nvPr>
        </p:nvSpPr>
        <p:spPr>
          <a:xfrm>
            <a:off x="45720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3" name="Google Shape;123;p3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32"/>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7" name="Google Shape;127;p32"/>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ntent Boxes">
  <p:cSld name="Three Content Boxes">
    <p:spTree>
      <p:nvGrpSpPr>
        <p:cNvPr id="1" name="Shape 128"/>
        <p:cNvGrpSpPr/>
        <p:nvPr/>
      </p:nvGrpSpPr>
      <p:grpSpPr>
        <a:xfrm>
          <a:off x="0" y="0"/>
          <a:ext cx="0" cy="0"/>
          <a:chOff x="0" y="0"/>
          <a:chExt cx="0" cy="0"/>
        </a:xfrm>
      </p:grpSpPr>
      <p:sp>
        <p:nvSpPr>
          <p:cNvPr id="129" name="Google Shape;129;p3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33"/>
          <p:cNvSpPr txBox="1">
            <a:spLocks noGrp="1"/>
          </p:cNvSpPr>
          <p:nvPr>
            <p:ph type="body" idx="1"/>
          </p:nvPr>
        </p:nvSpPr>
        <p:spPr>
          <a:xfrm>
            <a:off x="4572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 name="Google Shape;131;p3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33"/>
          <p:cNvSpPr txBox="1">
            <a:spLocks noGrp="1"/>
          </p:cNvSpPr>
          <p:nvPr>
            <p:ph type="body" idx="2"/>
          </p:nvPr>
        </p:nvSpPr>
        <p:spPr>
          <a:xfrm>
            <a:off x="32004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5" name="Google Shape;135;p33"/>
          <p:cNvSpPr txBox="1">
            <a:spLocks noGrp="1"/>
          </p:cNvSpPr>
          <p:nvPr>
            <p:ph type="body" idx="3"/>
          </p:nvPr>
        </p:nvSpPr>
        <p:spPr>
          <a:xfrm>
            <a:off x="59436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6" name="Google Shape;136;p33"/>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7" name="Google Shape;137;p33"/>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ntent Boxes dark">
  <p:cSld name="Three Content Boxes dark">
    <p:bg>
      <p:bgPr>
        <a:solidFill>
          <a:schemeClr val="accent1"/>
        </a:solidFill>
        <a:effectLst/>
      </p:bgPr>
    </p:bg>
    <p:spTree>
      <p:nvGrpSpPr>
        <p:cNvPr id="1" name="Shape 138"/>
        <p:cNvGrpSpPr/>
        <p:nvPr/>
      </p:nvGrpSpPr>
      <p:grpSpPr>
        <a:xfrm>
          <a:off x="0" y="0"/>
          <a:ext cx="0" cy="0"/>
          <a:chOff x="0" y="0"/>
          <a:chExt cx="0" cy="0"/>
        </a:xfrm>
      </p:grpSpPr>
      <p:sp>
        <p:nvSpPr>
          <p:cNvPr id="139" name="Google Shape;139;p3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34"/>
          <p:cNvSpPr txBox="1">
            <a:spLocks noGrp="1"/>
          </p:cNvSpPr>
          <p:nvPr>
            <p:ph type="body" idx="1"/>
          </p:nvPr>
        </p:nvSpPr>
        <p:spPr>
          <a:xfrm>
            <a:off x="4572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1" name="Google Shape;141;p3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3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34"/>
          <p:cNvSpPr txBox="1">
            <a:spLocks noGrp="1"/>
          </p:cNvSpPr>
          <p:nvPr>
            <p:ph type="body" idx="2"/>
          </p:nvPr>
        </p:nvSpPr>
        <p:spPr>
          <a:xfrm>
            <a:off x="32004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5" name="Google Shape;145;p34"/>
          <p:cNvSpPr txBox="1">
            <a:spLocks noGrp="1"/>
          </p:cNvSpPr>
          <p:nvPr>
            <p:ph type="body" idx="3"/>
          </p:nvPr>
        </p:nvSpPr>
        <p:spPr>
          <a:xfrm>
            <a:off x="59436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6" name="Google Shape;146;p34"/>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34"/>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35"/>
          <p:cNvSpPr txBox="1">
            <a:spLocks noGrp="1"/>
          </p:cNvSpPr>
          <p:nvPr>
            <p:ph type="body" idx="1"/>
          </p:nvPr>
        </p:nvSpPr>
        <p:spPr>
          <a:xfrm>
            <a:off x="4572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1" name="Google Shape;151;p35"/>
          <p:cNvSpPr txBox="1">
            <a:spLocks noGrp="1"/>
          </p:cNvSpPr>
          <p:nvPr>
            <p:ph type="body" idx="2"/>
          </p:nvPr>
        </p:nvSpPr>
        <p:spPr>
          <a:xfrm>
            <a:off x="45720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2" name="Google Shape;152;p3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35"/>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6" name="Google Shape;156;p35"/>
          <p:cNvSpPr txBox="1">
            <a:spLocks noGrp="1"/>
          </p:cNvSpPr>
          <p:nvPr>
            <p:ph type="body" idx="4"/>
          </p:nvPr>
        </p:nvSpPr>
        <p:spPr>
          <a:xfrm>
            <a:off x="4572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7" name="Google Shape;157;p35"/>
          <p:cNvSpPr txBox="1">
            <a:spLocks noGrp="1"/>
          </p:cNvSpPr>
          <p:nvPr>
            <p:ph type="body" idx="5"/>
          </p:nvPr>
        </p:nvSpPr>
        <p:spPr>
          <a:xfrm>
            <a:off x="45720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8" name="Google Shape;158;p35"/>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ntent Boxes dark">
  <p:cSld name="Four Content Boxes dark">
    <p:bg>
      <p:bgPr>
        <a:solidFill>
          <a:schemeClr val="accent1"/>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36"/>
          <p:cNvSpPr txBox="1">
            <a:spLocks noGrp="1"/>
          </p:cNvSpPr>
          <p:nvPr>
            <p:ph type="body" idx="1"/>
          </p:nvPr>
        </p:nvSpPr>
        <p:spPr>
          <a:xfrm>
            <a:off x="4572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2" name="Google Shape;162;p36"/>
          <p:cNvSpPr txBox="1">
            <a:spLocks noGrp="1"/>
          </p:cNvSpPr>
          <p:nvPr>
            <p:ph type="body" idx="2"/>
          </p:nvPr>
        </p:nvSpPr>
        <p:spPr>
          <a:xfrm>
            <a:off x="45720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3" name="Google Shape;163;p3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3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36"/>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7" name="Google Shape;167;p36"/>
          <p:cNvSpPr txBox="1">
            <a:spLocks noGrp="1"/>
          </p:cNvSpPr>
          <p:nvPr>
            <p:ph type="body" idx="4"/>
          </p:nvPr>
        </p:nvSpPr>
        <p:spPr>
          <a:xfrm>
            <a:off x="4572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8" name="Google Shape;168;p36"/>
          <p:cNvSpPr txBox="1">
            <a:spLocks noGrp="1"/>
          </p:cNvSpPr>
          <p:nvPr>
            <p:ph type="body" idx="5"/>
          </p:nvPr>
        </p:nvSpPr>
        <p:spPr>
          <a:xfrm>
            <a:off x="45720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9" name="Google Shape;169;p36"/>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18"/>
          <p:cNvSpPr txBox="1">
            <a:spLocks noGrp="1"/>
          </p:cNvSpPr>
          <p:nvPr>
            <p:ph type="ctrTitle"/>
          </p:nvPr>
        </p:nvSpPr>
        <p:spPr>
          <a:xfrm>
            <a:off x="1143000" y="2571750"/>
            <a:ext cx="6858000" cy="148681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3600"/>
              <a:buFont typeface="Source Sans Pro"/>
              <a:buNone/>
              <a:defRPr sz="3600" b="1" i="0">
                <a:solidFill>
                  <a:schemeClr val="dk1"/>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subTitle" idx="1"/>
          </p:nvPr>
        </p:nvSpPr>
        <p:spPr>
          <a:xfrm>
            <a:off x="1143000" y="4058560"/>
            <a:ext cx="6858000" cy="57059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chemeClr val="lt2"/>
              </a:buClr>
              <a:buSzPts val="1400"/>
              <a:buNone/>
              <a:defRPr sz="1400">
                <a:solidFill>
                  <a:schemeClr val="lt2"/>
                </a:solidFill>
              </a:defRPr>
            </a:lvl1pPr>
            <a:lvl2pPr lvl="1" algn="ctr">
              <a:lnSpc>
                <a:spcPct val="120000"/>
              </a:lnSpc>
              <a:spcBef>
                <a:spcPts val="0"/>
              </a:spcBef>
              <a:spcAft>
                <a:spcPts val="0"/>
              </a:spcAft>
              <a:buClr>
                <a:schemeClr val="dk2"/>
              </a:buClr>
              <a:buSzPts val="1500"/>
              <a:buNone/>
              <a:defRPr sz="1500"/>
            </a:lvl2pPr>
            <a:lvl3pPr lvl="2" algn="ctr">
              <a:lnSpc>
                <a:spcPct val="120000"/>
              </a:lnSpc>
              <a:spcBef>
                <a:spcPts val="600"/>
              </a:spcBef>
              <a:spcAft>
                <a:spcPts val="0"/>
              </a:spcAft>
              <a:buClr>
                <a:schemeClr val="dk2"/>
              </a:buClr>
              <a:buSzPts val="1350"/>
              <a:buNone/>
              <a:defRPr sz="1350"/>
            </a:lvl3pPr>
            <a:lvl4pPr lvl="3" algn="ctr">
              <a:lnSpc>
                <a:spcPct val="120000"/>
              </a:lnSpc>
              <a:spcBef>
                <a:spcPts val="600"/>
              </a:spcBef>
              <a:spcAft>
                <a:spcPts val="0"/>
              </a:spcAft>
              <a:buClr>
                <a:schemeClr val="dk2"/>
              </a:buClr>
              <a:buSzPts val="1200"/>
              <a:buNone/>
              <a:defRPr sz="1200"/>
            </a:lvl4pPr>
            <a:lvl5pPr lvl="4" algn="ctr">
              <a:lnSpc>
                <a:spcPct val="120000"/>
              </a:lnSpc>
              <a:spcBef>
                <a:spcPts val="600"/>
              </a:spcBef>
              <a:spcAft>
                <a:spcPts val="0"/>
              </a:spcAft>
              <a:buClr>
                <a:schemeClr val="dk2"/>
              </a:buClr>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5" name="Google Shape;25;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1/3">
  <p:cSld name="Image 1/3">
    <p:spTree>
      <p:nvGrpSpPr>
        <p:cNvPr id="1" name="Shape 170"/>
        <p:cNvGrpSpPr/>
        <p:nvPr/>
      </p:nvGrpSpPr>
      <p:grpSpPr>
        <a:xfrm>
          <a:off x="0" y="0"/>
          <a:ext cx="0" cy="0"/>
          <a:chOff x="0" y="0"/>
          <a:chExt cx="0" cy="0"/>
        </a:xfrm>
      </p:grpSpPr>
      <p:sp>
        <p:nvSpPr>
          <p:cNvPr id="171" name="Google Shape;171;p37"/>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37"/>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73" name="Google Shape;173;p3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3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3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6" name="Google Shape;176;p37"/>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7" name="Google Shape;177;p37"/>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1/3 dark">
  <p:cSld name="Image 1/3 dark">
    <p:bg>
      <p:bgPr>
        <a:solidFill>
          <a:schemeClr val="accent1"/>
        </a:solidFill>
        <a:effectLst/>
      </p:bgPr>
    </p:bg>
    <p:spTree>
      <p:nvGrpSpPr>
        <p:cNvPr id="1" name="Shape 178"/>
        <p:cNvGrpSpPr/>
        <p:nvPr/>
      </p:nvGrpSpPr>
      <p:grpSpPr>
        <a:xfrm>
          <a:off x="0" y="0"/>
          <a:ext cx="0" cy="0"/>
          <a:chOff x="0" y="0"/>
          <a:chExt cx="0" cy="0"/>
        </a:xfrm>
      </p:grpSpPr>
      <p:sp>
        <p:nvSpPr>
          <p:cNvPr id="179" name="Google Shape;179;p38"/>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38"/>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81" name="Google Shape;181;p3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3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3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84" name="Google Shape;184;p38"/>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5" name="Google Shape;185;p38"/>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1/2">
  <p:cSld name="Image 1/2">
    <p:spTree>
      <p:nvGrpSpPr>
        <p:cNvPr id="1" name="Shape 186"/>
        <p:cNvGrpSpPr/>
        <p:nvPr/>
      </p:nvGrpSpPr>
      <p:grpSpPr>
        <a:xfrm>
          <a:off x="0" y="0"/>
          <a:ext cx="0" cy="0"/>
          <a:chOff x="0" y="0"/>
          <a:chExt cx="0" cy="0"/>
        </a:xfrm>
      </p:grpSpPr>
      <p:sp>
        <p:nvSpPr>
          <p:cNvPr id="187" name="Google Shape;187;p39"/>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39"/>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89" name="Google Shape;189;p3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3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3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2" name="Google Shape;192;p39"/>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3" name="Google Shape;193;p39"/>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1/2 dark">
  <p:cSld name="Image 1/2 dark">
    <p:bg>
      <p:bgPr>
        <a:solidFill>
          <a:schemeClr val="accent1"/>
        </a:solidFill>
        <a:effectLst/>
      </p:bgPr>
    </p:bg>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0"/>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97" name="Google Shape;197;p4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4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0" name="Google Shape;200;p40"/>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1" name="Google Shape;201;p40"/>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2/3">
  <p:cSld name="Image 2/3">
    <p:spTree>
      <p:nvGrpSpPr>
        <p:cNvPr id="1" name="Shape 202"/>
        <p:cNvGrpSpPr/>
        <p:nvPr/>
      </p:nvGrpSpPr>
      <p:grpSpPr>
        <a:xfrm>
          <a:off x="0" y="0"/>
          <a:ext cx="0" cy="0"/>
          <a:chOff x="0" y="0"/>
          <a:chExt cx="0" cy="0"/>
        </a:xfrm>
      </p:grpSpPr>
      <p:sp>
        <p:nvSpPr>
          <p:cNvPr id="203" name="Google Shape;203;p41"/>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41"/>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05" name="Google Shape;205;p4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4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41"/>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600"/>
              <a:buNone/>
              <a:defRPr sz="1600"/>
            </a:lvl1pPr>
            <a:lvl2pPr marL="914400" lvl="1" indent="-228600" algn="l">
              <a:lnSpc>
                <a:spcPct val="120000"/>
              </a:lnSpc>
              <a:spcBef>
                <a:spcPts val="600"/>
              </a:spcBef>
              <a:spcAft>
                <a:spcPts val="0"/>
              </a:spcAft>
              <a:buClr>
                <a:schemeClr val="dk2"/>
              </a:buClr>
              <a:buSzPts val="1600"/>
              <a:buNone/>
              <a:defRPr sz="1600"/>
            </a:lvl2pPr>
            <a:lvl3pPr marL="1371600" lvl="2" indent="-228600" algn="l">
              <a:lnSpc>
                <a:spcPct val="120000"/>
              </a:lnSpc>
              <a:spcBef>
                <a:spcPts val="600"/>
              </a:spcBef>
              <a:spcAft>
                <a:spcPts val="0"/>
              </a:spcAft>
              <a:buClr>
                <a:schemeClr val="dk2"/>
              </a:buClr>
              <a:buSzPts val="1600"/>
              <a:buNone/>
              <a:defRPr sz="1600"/>
            </a:lvl3pPr>
            <a:lvl4pPr marL="1828800" lvl="3" indent="-228600" algn="l">
              <a:lnSpc>
                <a:spcPct val="120000"/>
              </a:lnSpc>
              <a:spcBef>
                <a:spcPts val="600"/>
              </a:spcBef>
              <a:spcAft>
                <a:spcPts val="0"/>
              </a:spcAft>
              <a:buClr>
                <a:schemeClr val="dk2"/>
              </a:buClr>
              <a:buSzPts val="1600"/>
              <a:buNone/>
              <a:defRPr sz="1600"/>
            </a:lvl4pPr>
            <a:lvl5pPr marL="2286000" lvl="4" indent="-228600" algn="l">
              <a:lnSpc>
                <a:spcPct val="120000"/>
              </a:lnSpc>
              <a:spcBef>
                <a:spcPts val="600"/>
              </a:spcBef>
              <a:spcAft>
                <a:spcPts val="0"/>
              </a:spcAft>
              <a:buClr>
                <a:schemeClr val="dk2"/>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2/3 dark">
  <p:cSld name="Image 2/3 dark">
    <p:bg>
      <p:bgPr>
        <a:solidFill>
          <a:schemeClr val="accent1"/>
        </a:solidFill>
        <a:effectLst/>
      </p:bgPr>
    </p:bg>
    <p:spTree>
      <p:nvGrpSpPr>
        <p:cNvPr id="1" name="Shape 210"/>
        <p:cNvGrpSpPr/>
        <p:nvPr/>
      </p:nvGrpSpPr>
      <p:grpSpPr>
        <a:xfrm>
          <a:off x="0" y="0"/>
          <a:ext cx="0" cy="0"/>
          <a:chOff x="0" y="0"/>
          <a:chExt cx="0" cy="0"/>
        </a:xfrm>
      </p:grpSpPr>
      <p:sp>
        <p:nvSpPr>
          <p:cNvPr id="211" name="Google Shape;211;p42"/>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42"/>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13" name="Google Shape;213;p4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4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4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16" name="Google Shape;216;p42"/>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lt1"/>
              </a:buClr>
              <a:buSzPts val="1600"/>
              <a:buNone/>
              <a:defRPr sz="1600">
                <a:solidFill>
                  <a:schemeClr val="lt1"/>
                </a:solidFill>
              </a:defRPr>
            </a:lvl2pPr>
            <a:lvl3pPr marL="1371600" lvl="2" indent="-228600" algn="l">
              <a:lnSpc>
                <a:spcPct val="120000"/>
              </a:lnSpc>
              <a:spcBef>
                <a:spcPts val="600"/>
              </a:spcBef>
              <a:spcAft>
                <a:spcPts val="0"/>
              </a:spcAft>
              <a:buClr>
                <a:schemeClr val="lt1"/>
              </a:buClr>
              <a:buSzPts val="1600"/>
              <a:buNone/>
              <a:defRPr sz="1600">
                <a:solidFill>
                  <a:schemeClr val="lt1"/>
                </a:solidFill>
              </a:defRPr>
            </a:lvl3pPr>
            <a:lvl4pPr marL="1828800" lvl="3" indent="-228600" algn="l">
              <a:lnSpc>
                <a:spcPct val="120000"/>
              </a:lnSpc>
              <a:spcBef>
                <a:spcPts val="600"/>
              </a:spcBef>
              <a:spcAft>
                <a:spcPts val="0"/>
              </a:spcAft>
              <a:buClr>
                <a:schemeClr val="lt1"/>
              </a:buClr>
              <a:buSzPts val="1600"/>
              <a:buNone/>
              <a:defRPr sz="1600">
                <a:solidFill>
                  <a:schemeClr val="lt1"/>
                </a:solidFill>
              </a:defRPr>
            </a:lvl4pPr>
            <a:lvl5pPr marL="2286000" lvl="4" indent="-228600" algn="l">
              <a:lnSpc>
                <a:spcPct val="120000"/>
              </a:lnSpc>
              <a:spcBef>
                <a:spcPts val="600"/>
              </a:spcBef>
              <a:spcAft>
                <a:spcPts val="0"/>
              </a:spcAft>
              <a:buClr>
                <a:schemeClr val="lt1"/>
              </a:buClr>
              <a:buSzPts val="1600"/>
              <a:buNone/>
              <a:defRPr sz="16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7" name="Google Shape;217;p42"/>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Wide">
  <p:cSld name="Image Wide">
    <p:spTree>
      <p:nvGrpSpPr>
        <p:cNvPr id="1" name="Shape 218"/>
        <p:cNvGrpSpPr/>
        <p:nvPr/>
      </p:nvGrpSpPr>
      <p:grpSpPr>
        <a:xfrm>
          <a:off x="0" y="0"/>
          <a:ext cx="0" cy="0"/>
          <a:chOff x="0" y="0"/>
          <a:chExt cx="0" cy="0"/>
        </a:xfrm>
      </p:grpSpPr>
      <p:sp>
        <p:nvSpPr>
          <p:cNvPr id="219" name="Google Shape;219;p4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1" name="Google Shape;221;p4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4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4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4" name="Google Shape;224;p43"/>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 Wide dark">
  <p:cSld name="Image Wide dark">
    <p:bg>
      <p:bgPr>
        <a:solidFill>
          <a:schemeClr val="accent1"/>
        </a:solidFill>
        <a:effectLst/>
      </p:bgPr>
    </p:bg>
    <p:spTree>
      <p:nvGrpSpPr>
        <p:cNvPr id="1" name="Shape 225"/>
        <p:cNvGrpSpPr/>
        <p:nvPr/>
      </p:nvGrpSpPr>
      <p:grpSpPr>
        <a:xfrm>
          <a:off x="0" y="0"/>
          <a:ext cx="0" cy="0"/>
          <a:chOff x="0" y="0"/>
          <a:chExt cx="0" cy="0"/>
        </a:xfrm>
      </p:grpSpPr>
      <p:sp>
        <p:nvSpPr>
          <p:cNvPr id="226" name="Google Shape;226;p4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44"/>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8" name="Google Shape;228;p4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4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44"/>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plit 1/2">
  <p:cSld name="Split 1/2">
    <p:spTree>
      <p:nvGrpSpPr>
        <p:cNvPr id="1" name="Shape 232"/>
        <p:cNvGrpSpPr/>
        <p:nvPr/>
      </p:nvGrpSpPr>
      <p:grpSpPr>
        <a:xfrm>
          <a:off x="0" y="0"/>
          <a:ext cx="0" cy="0"/>
          <a:chOff x="0" y="0"/>
          <a:chExt cx="0" cy="0"/>
        </a:xfrm>
      </p:grpSpPr>
      <p:sp>
        <p:nvSpPr>
          <p:cNvPr id="233" name="Google Shape;233;p45"/>
          <p:cNvSpPr/>
          <p:nvPr/>
        </p:nvSpPr>
        <p:spPr>
          <a:xfrm>
            <a:off x="4724400" y="0"/>
            <a:ext cx="4419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34" name="Google Shape;234;p45"/>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4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p45"/>
          <p:cNvSpPr txBox="1">
            <a:spLocks noGrp="1"/>
          </p:cNvSpPr>
          <p:nvPr>
            <p:ph type="ftr" idx="11"/>
          </p:nvPr>
        </p:nvSpPr>
        <p:spPr>
          <a:xfrm>
            <a:off x="2514600" y="4767263"/>
            <a:ext cx="19050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4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45"/>
          <p:cNvSpPr txBox="1">
            <a:spLocks noGrp="1"/>
          </p:cNvSpPr>
          <p:nvPr>
            <p:ph type="body" idx="1"/>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9" name="Google Shape;239;p45"/>
          <p:cNvSpPr txBox="1">
            <a:spLocks noGrp="1"/>
          </p:cNvSpPr>
          <p:nvPr>
            <p:ph type="body" idx="2"/>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0" name="Google Shape;240;p45"/>
          <p:cNvSpPr txBox="1">
            <a:spLocks noGrp="1"/>
          </p:cNvSpPr>
          <p:nvPr>
            <p:ph type="body" idx="3"/>
          </p:nvPr>
        </p:nvSpPr>
        <p:spPr>
          <a:xfrm>
            <a:off x="5069710" y="514350"/>
            <a:ext cx="361708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plit 1/3">
  <p:cSld name="Split 1/3">
    <p:spTree>
      <p:nvGrpSpPr>
        <p:cNvPr id="1" name="Shape 241"/>
        <p:cNvGrpSpPr/>
        <p:nvPr/>
      </p:nvGrpSpPr>
      <p:grpSpPr>
        <a:xfrm>
          <a:off x="0" y="0"/>
          <a:ext cx="0" cy="0"/>
          <a:chOff x="0" y="0"/>
          <a:chExt cx="0" cy="0"/>
        </a:xfrm>
      </p:grpSpPr>
      <p:sp>
        <p:nvSpPr>
          <p:cNvPr id="242" name="Google Shape;242;p46"/>
          <p:cNvSpPr/>
          <p:nvPr/>
        </p:nvSpPr>
        <p:spPr>
          <a:xfrm>
            <a:off x="3352800" y="0"/>
            <a:ext cx="57912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43" name="Google Shape;243;p4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46"/>
          <p:cNvSpPr txBox="1">
            <a:spLocks noGrp="1"/>
          </p:cNvSpPr>
          <p:nvPr>
            <p:ph type="ftr" idx="11"/>
          </p:nvPr>
        </p:nvSpPr>
        <p:spPr>
          <a:xfrm>
            <a:off x="3692324"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4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46"/>
          <p:cNvSpPr txBox="1">
            <a:spLocks noGrp="1"/>
          </p:cNvSpPr>
          <p:nvPr>
            <p:ph type="body" idx="1"/>
          </p:nvPr>
        </p:nvSpPr>
        <p:spPr>
          <a:xfrm>
            <a:off x="3692324" y="514350"/>
            <a:ext cx="4994475"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7" name="Google Shape;247;p46"/>
          <p:cNvSpPr txBox="1">
            <a:spLocks noGrp="1"/>
          </p:cNvSpPr>
          <p:nvPr>
            <p:ph type="title"/>
          </p:nvPr>
        </p:nvSpPr>
        <p:spPr>
          <a:xfrm>
            <a:off x="457200" y="514350"/>
            <a:ext cx="257175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46"/>
          <p:cNvSpPr txBox="1">
            <a:spLocks noGrp="1"/>
          </p:cNvSpPr>
          <p:nvPr>
            <p:ph type="body" idx="2"/>
          </p:nvPr>
        </p:nvSpPr>
        <p:spPr>
          <a:xfrm>
            <a:off x="457200" y="1276350"/>
            <a:ext cx="2571750" cy="3352799"/>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400"/>
              <a:buNone/>
              <a:defRPr sz="1400"/>
            </a:lvl1pPr>
            <a:lvl2pPr marL="914400" lvl="1" indent="-228600" algn="l">
              <a:lnSpc>
                <a:spcPct val="120000"/>
              </a:lnSpc>
              <a:spcBef>
                <a:spcPts val="600"/>
              </a:spcBef>
              <a:spcAft>
                <a:spcPts val="0"/>
              </a:spcAft>
              <a:buClr>
                <a:schemeClr val="dk2"/>
              </a:buClr>
              <a:buSzPts val="1400"/>
              <a:buNone/>
              <a:defRPr sz="1400"/>
            </a:lvl2pPr>
            <a:lvl3pPr marL="1371600" lvl="2" indent="-228600" algn="l">
              <a:lnSpc>
                <a:spcPct val="120000"/>
              </a:lnSpc>
              <a:spcBef>
                <a:spcPts val="600"/>
              </a:spcBef>
              <a:spcAft>
                <a:spcPts val="0"/>
              </a:spcAft>
              <a:buClr>
                <a:schemeClr val="dk2"/>
              </a:buClr>
              <a:buSzPts val="1400"/>
              <a:buNone/>
              <a:defRPr sz="1400"/>
            </a:lvl3pPr>
            <a:lvl4pPr marL="1828800" lvl="3" indent="-228600" algn="l">
              <a:lnSpc>
                <a:spcPct val="120000"/>
              </a:lnSpc>
              <a:spcBef>
                <a:spcPts val="600"/>
              </a:spcBef>
              <a:spcAft>
                <a:spcPts val="0"/>
              </a:spcAft>
              <a:buClr>
                <a:schemeClr val="dk2"/>
              </a:buClr>
              <a:buSzPts val="1400"/>
              <a:buNone/>
              <a:defRPr sz="1400"/>
            </a:lvl4pPr>
            <a:lvl5pPr marL="2286000" lvl="4" indent="-228600" algn="l">
              <a:lnSpc>
                <a:spcPct val="120000"/>
              </a:lnSpc>
              <a:spcBef>
                <a:spcPts val="600"/>
              </a:spcBef>
              <a:spcAft>
                <a:spcPts val="0"/>
              </a:spcAft>
              <a:buClr>
                <a:schemeClr val="dk2"/>
              </a:buClr>
              <a:buSzPts val="1400"/>
              <a:buNone/>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9" name="Google Shape;249;p46"/>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plit 2/3">
  <p:cSld name="1_Split 2/3">
    <p:spTree>
      <p:nvGrpSpPr>
        <p:cNvPr id="1" name="Shape 26"/>
        <p:cNvGrpSpPr/>
        <p:nvPr/>
      </p:nvGrpSpPr>
      <p:grpSpPr>
        <a:xfrm>
          <a:off x="0" y="0"/>
          <a:ext cx="0" cy="0"/>
          <a:chOff x="0" y="0"/>
          <a:chExt cx="0" cy="0"/>
        </a:xfrm>
      </p:grpSpPr>
      <p:sp>
        <p:nvSpPr>
          <p:cNvPr id="27" name="Google Shape;27;p19"/>
          <p:cNvSpPr/>
          <p:nvPr/>
        </p:nvSpPr>
        <p:spPr>
          <a:xfrm>
            <a:off x="5791200" y="0"/>
            <a:ext cx="3352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8" name="Google Shape;28;p19"/>
          <p:cNvSpPr txBox="1">
            <a:spLocks noGrp="1"/>
          </p:cNvSpPr>
          <p:nvPr>
            <p:ph type="title"/>
          </p:nvPr>
        </p:nvSpPr>
        <p:spPr>
          <a:xfrm>
            <a:off x="457201" y="514351"/>
            <a:ext cx="4994476"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3048000"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19"/>
          <p:cNvSpPr txBox="1">
            <a:spLocks noGrp="1"/>
          </p:cNvSpPr>
          <p:nvPr>
            <p:ph type="body" idx="1"/>
          </p:nvPr>
        </p:nvSpPr>
        <p:spPr>
          <a:xfrm>
            <a:off x="457200" y="1276350"/>
            <a:ext cx="4994476"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19"/>
          <p:cNvSpPr txBox="1">
            <a:spLocks noGrp="1"/>
          </p:cNvSpPr>
          <p:nvPr>
            <p:ph type="body" idx="2"/>
          </p:nvPr>
        </p:nvSpPr>
        <p:spPr>
          <a:xfrm>
            <a:off x="457200" y="247650"/>
            <a:ext cx="4994476"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 name="Google Shape;34;p19"/>
          <p:cNvSpPr txBox="1">
            <a:spLocks noGrp="1"/>
          </p:cNvSpPr>
          <p:nvPr>
            <p:ph type="body" idx="3"/>
          </p:nvPr>
        </p:nvSpPr>
        <p:spPr>
          <a:xfrm>
            <a:off x="6096000" y="514350"/>
            <a:ext cx="259079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0"/>
        <p:cNvGrpSpPr/>
        <p:nvPr/>
      </p:nvGrpSpPr>
      <p:grpSpPr>
        <a:xfrm>
          <a:off x="0" y="0"/>
          <a:ext cx="0" cy="0"/>
          <a:chOff x="0" y="0"/>
          <a:chExt cx="0" cy="0"/>
        </a:xfrm>
      </p:grpSpPr>
      <p:sp>
        <p:nvSpPr>
          <p:cNvPr id="251" name="Google Shape;251;p4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4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4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1"/>
        </a:solidFill>
        <a:effectLst/>
      </p:bgPr>
    </p:bg>
    <p:spTree>
      <p:nvGrpSpPr>
        <p:cNvPr id="1" name="Shape 254"/>
        <p:cNvGrpSpPr/>
        <p:nvPr/>
      </p:nvGrpSpPr>
      <p:grpSpPr>
        <a:xfrm>
          <a:off x="0" y="0"/>
          <a:ext cx="0" cy="0"/>
          <a:chOff x="0" y="0"/>
          <a:chExt cx="0" cy="0"/>
        </a:xfrm>
      </p:grpSpPr>
      <p:sp>
        <p:nvSpPr>
          <p:cNvPr id="255" name="Google Shape;255;p4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4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4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8"/>
        <p:cNvGrpSpPr/>
        <p:nvPr/>
      </p:nvGrpSpPr>
      <p:grpSpPr>
        <a:xfrm>
          <a:off x="0" y="0"/>
          <a:ext cx="0" cy="0"/>
          <a:chOff x="0" y="0"/>
          <a:chExt cx="0" cy="0"/>
        </a:xfrm>
      </p:grpSpPr>
      <p:pic>
        <p:nvPicPr>
          <p:cNvPr id="259" name="Google Shape;259;p49" descr="&quot;&quot;"/>
          <p:cNvPicPr preferRelativeResize="0"/>
          <p:nvPr/>
        </p:nvPicPr>
        <p:blipFill rotWithShape="1">
          <a:blip r:embed="rId2">
            <a:alphaModFix/>
          </a:blip>
          <a:srcRect/>
          <a:stretch/>
        </p:blipFill>
        <p:spPr>
          <a:xfrm>
            <a:off x="1" y="1"/>
            <a:ext cx="3222783" cy="2350727"/>
          </a:xfrm>
          <a:prstGeom prst="rect">
            <a:avLst/>
          </a:prstGeom>
          <a:noFill/>
          <a:ln>
            <a:noFill/>
          </a:ln>
        </p:spPr>
      </p:pic>
      <p:sp>
        <p:nvSpPr>
          <p:cNvPr id="260" name="Google Shape;260;p4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49"/>
          <p:cNvSpPr txBox="1">
            <a:spLocks noGrp="1"/>
          </p:cNvSpPr>
          <p:nvPr>
            <p:ph type="sldNum" idx="12"/>
          </p:nvPr>
        </p:nvSpPr>
        <p:spPr>
          <a:xfrm>
            <a:off x="6457950" y="4521217"/>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62" name="Google Shape;262;p49"/>
          <p:cNvSpPr txBox="1">
            <a:spLocks noGrp="1"/>
          </p:cNvSpPr>
          <p:nvPr>
            <p:ph type="ftr" idx="11"/>
          </p:nvPr>
        </p:nvSpPr>
        <p:spPr>
          <a:xfrm>
            <a:off x="3028950" y="4521217"/>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63" name="Google Shape;263;p49" descr="&quot;&quot;"/>
          <p:cNvPicPr preferRelativeResize="0"/>
          <p:nvPr/>
        </p:nvPicPr>
        <p:blipFill rotWithShape="1">
          <a:blip r:embed="rId3">
            <a:alphaModFix/>
          </a:blip>
          <a:srcRect/>
          <a:stretch/>
        </p:blipFill>
        <p:spPr>
          <a:xfrm>
            <a:off x="0" y="4901184"/>
            <a:ext cx="9144000" cy="24231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Title and Content" type="obj">
  <p:cSld name="OBJECT">
    <p:spTree>
      <p:nvGrpSpPr>
        <p:cNvPr id="1" name="Shape 264"/>
        <p:cNvGrpSpPr/>
        <p:nvPr/>
      </p:nvGrpSpPr>
      <p:grpSpPr>
        <a:xfrm>
          <a:off x="0" y="0"/>
          <a:ext cx="0" cy="0"/>
          <a:chOff x="0" y="0"/>
          <a:chExt cx="0" cy="0"/>
        </a:xfrm>
      </p:grpSpPr>
      <p:sp>
        <p:nvSpPr>
          <p:cNvPr id="265" name="Google Shape;265;p5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50"/>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7" name="Google Shape;267;p5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5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5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270"/>
        <p:cNvGrpSpPr/>
        <p:nvPr/>
      </p:nvGrpSpPr>
      <p:grpSpPr>
        <a:xfrm>
          <a:off x="0" y="0"/>
          <a:ext cx="0" cy="0"/>
          <a:chOff x="0" y="0"/>
          <a:chExt cx="0" cy="0"/>
        </a:xfrm>
      </p:grpSpPr>
      <p:sp>
        <p:nvSpPr>
          <p:cNvPr id="271" name="Google Shape;271;gf69b283f39_0_375"/>
          <p:cNvSpPr txBox="1">
            <a:spLocks noGrp="1"/>
          </p:cNvSpPr>
          <p:nvPr>
            <p:ph type="title"/>
          </p:nvPr>
        </p:nvSpPr>
        <p:spPr>
          <a:xfrm>
            <a:off x="479425" y="230123"/>
            <a:ext cx="8185200" cy="3924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2800"/>
              <a:buNone/>
              <a:defRPr sz="2400" b="1" i="0">
                <a:solidFill>
                  <a:srgbClr val="006FBB"/>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gf69b283f39_0_375"/>
          <p:cNvSpPr txBox="1">
            <a:spLocks noGrp="1"/>
          </p:cNvSpPr>
          <p:nvPr>
            <p:ph type="body" idx="1"/>
          </p:nvPr>
        </p:nvSpPr>
        <p:spPr>
          <a:xfrm>
            <a:off x="493712" y="943449"/>
            <a:ext cx="8156700" cy="184710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SzPts val="2000"/>
              <a:buNone/>
              <a:defRPr b="0" i="0">
                <a:solidFill>
                  <a:schemeClr val="dk1"/>
                </a:solidFill>
              </a:defRPr>
            </a:lvl1pPr>
            <a:lvl2pPr marL="914400" lvl="1" indent="-228600" algn="l">
              <a:lnSpc>
                <a:spcPct val="120000"/>
              </a:lnSpc>
              <a:spcBef>
                <a:spcPts val="600"/>
              </a:spcBef>
              <a:spcAft>
                <a:spcPts val="0"/>
              </a:spcAft>
              <a:buSzPts val="2000"/>
              <a:buNone/>
              <a:defRPr/>
            </a:lvl2pPr>
            <a:lvl3pPr marL="1371600" lvl="2" indent="-228600" algn="l">
              <a:lnSpc>
                <a:spcPct val="120000"/>
              </a:lnSpc>
              <a:spcBef>
                <a:spcPts val="600"/>
              </a:spcBef>
              <a:spcAft>
                <a:spcPts val="0"/>
              </a:spcAft>
              <a:buSzPts val="2000"/>
              <a:buNone/>
              <a:defRPr/>
            </a:lvl3pPr>
            <a:lvl4pPr marL="1828800" lvl="3" indent="-228600" algn="l">
              <a:lnSpc>
                <a:spcPct val="120000"/>
              </a:lnSpc>
              <a:spcBef>
                <a:spcPts val="600"/>
              </a:spcBef>
              <a:spcAft>
                <a:spcPts val="0"/>
              </a:spcAft>
              <a:buSzPts val="2000"/>
              <a:buNone/>
              <a:defRPr/>
            </a:lvl4pPr>
            <a:lvl5pPr marL="2286000" lvl="4" indent="-228600" algn="l">
              <a:lnSpc>
                <a:spcPct val="120000"/>
              </a:lnSpc>
              <a:spcBef>
                <a:spcPts val="600"/>
              </a:spcBef>
              <a:spcAft>
                <a:spcPts val="0"/>
              </a:spcAft>
              <a:buSzPts val="2000"/>
              <a:buNone/>
              <a:defRPr/>
            </a:lvl5pPr>
            <a:lvl6pPr marL="2743200" lvl="5" indent="-228600" algn="l">
              <a:lnSpc>
                <a:spcPct val="90000"/>
              </a:lnSpc>
              <a:spcBef>
                <a:spcPts val="600"/>
              </a:spcBef>
              <a:spcAft>
                <a:spcPts val="0"/>
              </a:spcAft>
              <a:buSzPts val="1350"/>
              <a:buNone/>
              <a:defRPr/>
            </a:lvl6pPr>
            <a:lvl7pPr marL="3200400" lvl="6" indent="-228600" algn="l">
              <a:lnSpc>
                <a:spcPct val="90000"/>
              </a:lnSpc>
              <a:spcBef>
                <a:spcPts val="375"/>
              </a:spcBef>
              <a:spcAft>
                <a:spcPts val="0"/>
              </a:spcAft>
              <a:buSzPts val="1350"/>
              <a:buNone/>
              <a:defRPr/>
            </a:lvl7pPr>
            <a:lvl8pPr marL="3657600" lvl="7" indent="-228600" algn="l">
              <a:lnSpc>
                <a:spcPct val="90000"/>
              </a:lnSpc>
              <a:spcBef>
                <a:spcPts val="375"/>
              </a:spcBef>
              <a:spcAft>
                <a:spcPts val="0"/>
              </a:spcAft>
              <a:buSzPts val="1350"/>
              <a:buNone/>
              <a:defRPr/>
            </a:lvl8pPr>
            <a:lvl9pPr marL="4114800" lvl="8" indent="-228600" algn="l">
              <a:lnSpc>
                <a:spcPct val="90000"/>
              </a:lnSpc>
              <a:spcBef>
                <a:spcPts val="375"/>
              </a:spcBef>
              <a:spcAft>
                <a:spcPts val="0"/>
              </a:spcAft>
              <a:buSzPts val="1350"/>
              <a:buNone/>
              <a:defRPr/>
            </a:lvl9pPr>
          </a:lstStyle>
          <a:p>
            <a:endParaRPr/>
          </a:p>
        </p:txBody>
      </p:sp>
      <p:sp>
        <p:nvSpPr>
          <p:cNvPr id="273" name="Google Shape;273;gf69b283f39_0_37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gf69b283f39_0_37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gf69b283f39_0_375"/>
          <p:cNvSpPr txBox="1">
            <a:spLocks noGrp="1"/>
          </p:cNvSpPr>
          <p:nvPr>
            <p:ph type="sldNum" idx="12"/>
          </p:nvPr>
        </p:nvSpPr>
        <p:spPr>
          <a:xfrm>
            <a:off x="8496554" y="4860607"/>
            <a:ext cx="210900" cy="130800"/>
          </a:xfrm>
          <a:prstGeom prst="rect">
            <a:avLst/>
          </a:prstGeom>
          <a:noFill/>
          <a:ln>
            <a:noFill/>
          </a:ln>
        </p:spPr>
        <p:txBody>
          <a:bodyPr spcFirstLastPara="1" wrap="square" lIns="0" tIns="0" rIns="0" bIns="0" anchor="t" anchorCtr="0">
            <a:spAutoFit/>
          </a:bodyPr>
          <a:lstStyle>
            <a:lvl1pPr marL="38100" marR="0" lvl="0"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1pPr>
            <a:lvl2pPr marL="38100" marR="0" lvl="1"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2pPr>
            <a:lvl3pPr marL="38100" marR="0" lvl="2"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3pPr>
            <a:lvl4pPr marL="38100" marR="0" lvl="3"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4pPr>
            <a:lvl5pPr marL="38100" marR="0" lvl="4"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5pPr>
            <a:lvl6pPr marL="38100" marR="0" lvl="5"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6pPr>
            <a:lvl7pPr marL="38100" marR="0" lvl="6"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7pPr>
            <a:lvl8pPr marL="38100" marR="0" lvl="7"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8pPr>
            <a:lvl9pPr marL="38100" marR="0" lvl="8"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sz="900">
              <a:solidFill>
                <a:schemeClr val="lt2"/>
              </a:solidFill>
              <a:latin typeface="Source Sans Pro"/>
              <a:ea typeface="Source Sans Pro"/>
              <a:cs typeface="Source Sans Pro"/>
              <a:sym typeface="Source Sans Pr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6"/>
        <p:cNvGrpSpPr/>
        <p:nvPr/>
      </p:nvGrpSpPr>
      <p:grpSpPr>
        <a:xfrm>
          <a:off x="0" y="0"/>
          <a:ext cx="0" cy="0"/>
          <a:chOff x="0" y="0"/>
          <a:chExt cx="0" cy="0"/>
        </a:xfrm>
      </p:grpSpPr>
      <p:sp>
        <p:nvSpPr>
          <p:cNvPr id="277" name="Google Shape;277;gf69b283f39_0_38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gf69b283f39_0_381"/>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SzPts val="2000"/>
              <a:buChar char="•"/>
              <a:defRPr/>
            </a:lvl1pPr>
            <a:lvl2pPr marL="914400" lvl="1" indent="-355600" algn="l">
              <a:lnSpc>
                <a:spcPct val="120000"/>
              </a:lnSpc>
              <a:spcBef>
                <a:spcPts val="600"/>
              </a:spcBef>
              <a:spcAft>
                <a:spcPts val="0"/>
              </a:spcAft>
              <a:buSzPts val="20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4325" algn="l">
              <a:lnSpc>
                <a:spcPct val="90000"/>
              </a:lnSpc>
              <a:spcBef>
                <a:spcPts val="600"/>
              </a:spcBef>
              <a:spcAft>
                <a:spcPts val="0"/>
              </a:spcAft>
              <a:buSzPts val="1350"/>
              <a:buChar char="•"/>
              <a:defRPr/>
            </a:lvl6pPr>
            <a:lvl7pPr marL="3200400" lvl="6" indent="-314325" algn="l">
              <a:lnSpc>
                <a:spcPct val="90000"/>
              </a:lnSpc>
              <a:spcBef>
                <a:spcPts val="375"/>
              </a:spcBef>
              <a:spcAft>
                <a:spcPts val="0"/>
              </a:spcAft>
              <a:buSzPts val="1350"/>
              <a:buChar char="•"/>
              <a:defRPr/>
            </a:lvl7pPr>
            <a:lvl8pPr marL="3657600" lvl="7" indent="-314325" algn="l">
              <a:lnSpc>
                <a:spcPct val="90000"/>
              </a:lnSpc>
              <a:spcBef>
                <a:spcPts val="375"/>
              </a:spcBef>
              <a:spcAft>
                <a:spcPts val="0"/>
              </a:spcAft>
              <a:buSzPts val="1350"/>
              <a:buChar char="•"/>
              <a:defRPr/>
            </a:lvl8pPr>
            <a:lvl9pPr marL="4114800" lvl="8" indent="-314325" algn="l">
              <a:lnSpc>
                <a:spcPct val="90000"/>
              </a:lnSpc>
              <a:spcBef>
                <a:spcPts val="375"/>
              </a:spcBef>
              <a:spcAft>
                <a:spcPts val="0"/>
              </a:spcAft>
              <a:buSzPts val="1350"/>
              <a:buChar char="•"/>
              <a:defRPr/>
            </a:lvl9pPr>
          </a:lstStyle>
          <a:p>
            <a:endParaRPr/>
          </a:p>
        </p:txBody>
      </p:sp>
      <p:sp>
        <p:nvSpPr>
          <p:cNvPr id="279" name="Google Shape;279;gf69b283f39_0_381"/>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2">
  <p:cSld name="OBJECT_2">
    <p:spTree>
      <p:nvGrpSpPr>
        <p:cNvPr id="1" name="Shape 280"/>
        <p:cNvGrpSpPr/>
        <p:nvPr/>
      </p:nvGrpSpPr>
      <p:grpSpPr>
        <a:xfrm>
          <a:off x="0" y="0"/>
          <a:ext cx="0" cy="0"/>
          <a:chOff x="0" y="0"/>
          <a:chExt cx="0" cy="0"/>
        </a:xfrm>
      </p:grpSpPr>
      <p:sp>
        <p:nvSpPr>
          <p:cNvPr id="281" name="Google Shape;281;gf69b283f39_0_385"/>
          <p:cNvSpPr txBox="1">
            <a:spLocks noGrp="1"/>
          </p:cNvSpPr>
          <p:nvPr>
            <p:ph type="body" idx="1"/>
          </p:nvPr>
        </p:nvSpPr>
        <p:spPr>
          <a:xfrm>
            <a:off x="457200" y="628652"/>
            <a:ext cx="8229600" cy="3966000"/>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dk1"/>
              </a:buClr>
              <a:buSzPts val="2000"/>
              <a:buChar char="•"/>
              <a:defRPr sz="2000"/>
            </a:lvl1pPr>
            <a:lvl2pPr marL="914400" lvl="1" indent="-342900" algn="l">
              <a:lnSpc>
                <a:spcPct val="100000"/>
              </a:lnSpc>
              <a:spcBef>
                <a:spcPts val="360"/>
              </a:spcBef>
              <a:spcAft>
                <a:spcPts val="0"/>
              </a:spcAft>
              <a:buClr>
                <a:schemeClr val="dk1"/>
              </a:buClr>
              <a:buSzPts val="1800"/>
              <a:buChar char="–"/>
              <a:defRPr sz="1800"/>
            </a:lvl2pPr>
            <a:lvl3pPr marL="1371600" lvl="2" indent="-330200" algn="l">
              <a:lnSpc>
                <a:spcPct val="100000"/>
              </a:lnSpc>
              <a:spcBef>
                <a:spcPts val="320"/>
              </a:spcBef>
              <a:spcAft>
                <a:spcPts val="0"/>
              </a:spcAft>
              <a:buClr>
                <a:schemeClr val="dk1"/>
              </a:buClr>
              <a:buSzPts val="1600"/>
              <a:buChar char="•"/>
              <a:defRPr sz="1600"/>
            </a:lvl3pPr>
            <a:lvl4pPr marL="1828800" lvl="3" indent="-317500" algn="l">
              <a:lnSpc>
                <a:spcPct val="100000"/>
              </a:lnSpc>
              <a:spcBef>
                <a:spcPts val="280"/>
              </a:spcBef>
              <a:spcAft>
                <a:spcPts val="0"/>
              </a:spcAft>
              <a:buClr>
                <a:schemeClr val="dk1"/>
              </a:buClr>
              <a:buSzPts val="1400"/>
              <a:buChar char="–"/>
              <a:defRPr sz="14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2" name="Google Shape;282;gf69b283f39_0_385"/>
          <p:cNvSpPr txBox="1">
            <a:spLocks noGrp="1"/>
          </p:cNvSpPr>
          <p:nvPr>
            <p:ph type="sldNum" idx="12"/>
          </p:nvPr>
        </p:nvSpPr>
        <p:spPr>
          <a:xfrm>
            <a:off x="6937831" y="476228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3" name="Google Shape;283;gf69b283f39_0_385"/>
          <p:cNvSpPr/>
          <p:nvPr/>
        </p:nvSpPr>
        <p:spPr>
          <a:xfrm>
            <a:off x="0" y="71"/>
            <a:ext cx="9144000" cy="514500"/>
          </a:xfrm>
          <a:prstGeom prst="rect">
            <a:avLst/>
          </a:prstGeom>
          <a:solidFill>
            <a:schemeClr val="dk2"/>
          </a:solidFill>
          <a:ln>
            <a:noFill/>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4" name="Google Shape;284;gf69b283f39_0_385"/>
          <p:cNvSpPr txBox="1">
            <a:spLocks noGrp="1"/>
          </p:cNvSpPr>
          <p:nvPr>
            <p:ph type="title"/>
          </p:nvPr>
        </p:nvSpPr>
        <p:spPr>
          <a:xfrm>
            <a:off x="0" y="0"/>
            <a:ext cx="9144000" cy="514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3200"/>
              <a:buFont typeface="Calibri"/>
              <a:buNone/>
              <a:defRPr sz="3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3">
  <p:cSld name="OBJECT_3">
    <p:spTree>
      <p:nvGrpSpPr>
        <p:cNvPr id="1" name="Shape 285"/>
        <p:cNvGrpSpPr/>
        <p:nvPr/>
      </p:nvGrpSpPr>
      <p:grpSpPr>
        <a:xfrm>
          <a:off x="0" y="0"/>
          <a:ext cx="0" cy="0"/>
          <a:chOff x="0" y="0"/>
          <a:chExt cx="0" cy="0"/>
        </a:xfrm>
      </p:grpSpPr>
      <p:sp>
        <p:nvSpPr>
          <p:cNvPr id="286" name="Google Shape;286;gf69b283f39_0_390"/>
          <p:cNvSpPr txBox="1">
            <a:spLocks noGrp="1"/>
          </p:cNvSpPr>
          <p:nvPr>
            <p:ph type="body" idx="1"/>
          </p:nvPr>
        </p:nvSpPr>
        <p:spPr>
          <a:xfrm>
            <a:off x="457200" y="628652"/>
            <a:ext cx="8229600" cy="3966000"/>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400"/>
              </a:spcBef>
              <a:spcAft>
                <a:spcPts val="0"/>
              </a:spcAft>
              <a:buClr>
                <a:schemeClr val="dk1"/>
              </a:buClr>
              <a:buSzPts val="2000"/>
              <a:buChar char="•"/>
              <a:defRPr sz="2000"/>
            </a:lvl1pPr>
            <a:lvl2pPr marL="914400" lvl="1" indent="-342900" algn="l">
              <a:lnSpc>
                <a:spcPct val="100000"/>
              </a:lnSpc>
              <a:spcBef>
                <a:spcPts val="360"/>
              </a:spcBef>
              <a:spcAft>
                <a:spcPts val="0"/>
              </a:spcAft>
              <a:buClr>
                <a:schemeClr val="dk1"/>
              </a:buClr>
              <a:buSzPts val="1800"/>
              <a:buChar char="–"/>
              <a:defRPr sz="1800"/>
            </a:lvl2pPr>
            <a:lvl3pPr marL="1371600" lvl="2" indent="-330200" algn="l">
              <a:lnSpc>
                <a:spcPct val="100000"/>
              </a:lnSpc>
              <a:spcBef>
                <a:spcPts val="320"/>
              </a:spcBef>
              <a:spcAft>
                <a:spcPts val="0"/>
              </a:spcAft>
              <a:buClr>
                <a:schemeClr val="dk1"/>
              </a:buClr>
              <a:buSzPts val="1600"/>
              <a:buChar char="•"/>
              <a:defRPr sz="1600"/>
            </a:lvl3pPr>
            <a:lvl4pPr marL="1828800" lvl="3" indent="-317500" algn="l">
              <a:lnSpc>
                <a:spcPct val="100000"/>
              </a:lnSpc>
              <a:spcBef>
                <a:spcPts val="280"/>
              </a:spcBef>
              <a:spcAft>
                <a:spcPts val="0"/>
              </a:spcAft>
              <a:buClr>
                <a:schemeClr val="dk1"/>
              </a:buClr>
              <a:buSzPts val="1400"/>
              <a:buChar char="–"/>
              <a:defRPr sz="14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7" name="Google Shape;287;gf69b283f39_0_390"/>
          <p:cNvSpPr txBox="1">
            <a:spLocks noGrp="1"/>
          </p:cNvSpPr>
          <p:nvPr>
            <p:ph type="sldNum" idx="12"/>
          </p:nvPr>
        </p:nvSpPr>
        <p:spPr>
          <a:xfrm>
            <a:off x="6937831" y="476228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8" name="Google Shape;288;gf69b283f39_0_390"/>
          <p:cNvSpPr/>
          <p:nvPr/>
        </p:nvSpPr>
        <p:spPr>
          <a:xfrm>
            <a:off x="0" y="71"/>
            <a:ext cx="9144000" cy="514500"/>
          </a:xfrm>
          <a:prstGeom prst="rect">
            <a:avLst/>
          </a:prstGeom>
          <a:solidFill>
            <a:schemeClr val="dk2"/>
          </a:solidFill>
          <a:ln>
            <a:noFill/>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9" name="Google Shape;289;gf69b283f39_0_390"/>
          <p:cNvSpPr txBox="1">
            <a:spLocks noGrp="1"/>
          </p:cNvSpPr>
          <p:nvPr>
            <p:ph type="title"/>
          </p:nvPr>
        </p:nvSpPr>
        <p:spPr>
          <a:xfrm>
            <a:off x="0" y="0"/>
            <a:ext cx="9144000" cy="514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3200"/>
              <a:buFont typeface="Calibri"/>
              <a:buNone/>
              <a:defRPr sz="3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90"/>
        <p:cNvGrpSpPr/>
        <p:nvPr/>
      </p:nvGrpSpPr>
      <p:grpSpPr>
        <a:xfrm>
          <a:off x="0" y="0"/>
          <a:ext cx="0" cy="0"/>
          <a:chOff x="0" y="0"/>
          <a:chExt cx="0" cy="0"/>
        </a:xfrm>
      </p:grpSpPr>
      <p:sp>
        <p:nvSpPr>
          <p:cNvPr id="291" name="Google Shape;291;g104e5ffca13_2_297"/>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accent1"/>
              </a:buClr>
              <a:buSzPts val="3000"/>
              <a:buFont typeface="Source Sans Pro"/>
              <a:buNone/>
              <a:defRPr sz="3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2" name="Google Shape;292;g104e5ffca13_2_297"/>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lvl1pPr marL="457200" lvl="0" indent="-381000" algn="l" rtl="0">
              <a:lnSpc>
                <a:spcPct val="120000"/>
              </a:lnSpc>
              <a:spcBef>
                <a:spcPts val="0"/>
              </a:spcBef>
              <a:spcAft>
                <a:spcPts val="0"/>
              </a:spcAft>
              <a:buClr>
                <a:schemeClr val="dk2"/>
              </a:buClr>
              <a:buSzPts val="2400"/>
              <a:buChar char="•"/>
              <a:defRPr sz="2400"/>
            </a:lvl1pPr>
            <a:lvl2pPr marL="914400" lvl="1" indent="-355600" algn="l" rtl="0">
              <a:lnSpc>
                <a:spcPct val="120000"/>
              </a:lnSpc>
              <a:spcBef>
                <a:spcPts val="600"/>
              </a:spcBef>
              <a:spcAft>
                <a:spcPts val="0"/>
              </a:spcAft>
              <a:buClr>
                <a:schemeClr val="dk2"/>
              </a:buClr>
              <a:buSzPts val="2000"/>
              <a:buChar char="•"/>
              <a:defRPr sz="2000"/>
            </a:lvl2pPr>
            <a:lvl3pPr marL="1371600" lvl="2" indent="-342900" algn="l" rtl="0">
              <a:lnSpc>
                <a:spcPct val="120000"/>
              </a:lnSpc>
              <a:spcBef>
                <a:spcPts val="600"/>
              </a:spcBef>
              <a:spcAft>
                <a:spcPts val="0"/>
              </a:spcAft>
              <a:buClr>
                <a:schemeClr val="dk2"/>
              </a:buClr>
              <a:buSzPts val="1800"/>
              <a:buChar char="•"/>
              <a:defRPr sz="1800"/>
            </a:lvl3pPr>
            <a:lvl4pPr marL="1828800" lvl="3" indent="-304800" algn="l" rtl="0">
              <a:lnSpc>
                <a:spcPct val="120000"/>
              </a:lnSpc>
              <a:spcBef>
                <a:spcPts val="600"/>
              </a:spcBef>
              <a:spcAft>
                <a:spcPts val="0"/>
              </a:spcAft>
              <a:buClr>
                <a:schemeClr val="dk2"/>
              </a:buClr>
              <a:buSzPts val="1200"/>
              <a:buChar char="•"/>
              <a:defRPr sz="1200"/>
            </a:lvl4pPr>
            <a:lvl5pPr marL="2286000" lvl="4" indent="-304800" algn="l" rtl="0">
              <a:lnSpc>
                <a:spcPct val="120000"/>
              </a:lnSpc>
              <a:spcBef>
                <a:spcPts val="600"/>
              </a:spcBef>
              <a:spcAft>
                <a:spcPts val="0"/>
              </a:spcAft>
              <a:buClr>
                <a:schemeClr val="dk2"/>
              </a:buClr>
              <a:buSzPts val="1200"/>
              <a:buChar char="•"/>
              <a:defRPr sz="1200"/>
            </a:lvl5pPr>
            <a:lvl6pPr marL="2743200" lvl="5" indent="-342900" algn="l" rtl="0">
              <a:lnSpc>
                <a:spcPct val="90000"/>
              </a:lnSpc>
              <a:spcBef>
                <a:spcPts val="600"/>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93" name="Google Shape;293;g104e5ffca13_2_297"/>
          <p:cNvSpPr txBox="1">
            <a:spLocks noGrp="1"/>
          </p:cNvSpPr>
          <p:nvPr>
            <p:ph type="dt" idx="10"/>
          </p:nvPr>
        </p:nvSpPr>
        <p:spPr>
          <a:xfrm>
            <a:off x="457200" y="4767264"/>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4" name="Google Shape;294;g104e5ffca13_2_29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5" name="Google Shape;295;g104e5ffca13_2_297"/>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96" name="Google Shape;296;g104e5ffca13_2_29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rtl="0">
              <a:lnSpc>
                <a:spcPct val="120000"/>
              </a:lnSpc>
              <a:spcBef>
                <a:spcPts val="0"/>
              </a:spcBef>
              <a:spcAft>
                <a:spcPts val="0"/>
              </a:spcAft>
              <a:buClr>
                <a:schemeClr val="lt2"/>
              </a:buClr>
              <a:buSzPts val="1200"/>
              <a:buNone/>
              <a:defRPr sz="1200" b="1" cap="none">
                <a:solidFill>
                  <a:schemeClr val="lt2"/>
                </a:solidFill>
              </a:defRPr>
            </a:lvl1pPr>
            <a:lvl2pPr marL="914400" lvl="1" indent="-292100" algn="l" rtl="0">
              <a:lnSpc>
                <a:spcPct val="120000"/>
              </a:lnSpc>
              <a:spcBef>
                <a:spcPts val="600"/>
              </a:spcBef>
              <a:spcAft>
                <a:spcPts val="0"/>
              </a:spcAft>
              <a:buClr>
                <a:schemeClr val="dk2"/>
              </a:buClr>
              <a:buSzPts val="1000"/>
              <a:buChar char="•"/>
              <a:defRPr sz="1000"/>
            </a:lvl2pPr>
            <a:lvl3pPr marL="1371600" lvl="2" indent="-292100" algn="l" rtl="0">
              <a:lnSpc>
                <a:spcPct val="120000"/>
              </a:lnSpc>
              <a:spcBef>
                <a:spcPts val="600"/>
              </a:spcBef>
              <a:spcAft>
                <a:spcPts val="0"/>
              </a:spcAft>
              <a:buClr>
                <a:schemeClr val="dk2"/>
              </a:buClr>
              <a:buSzPts val="1000"/>
              <a:buChar char="•"/>
              <a:defRPr sz="1000"/>
            </a:lvl3pPr>
            <a:lvl4pPr marL="1828800" lvl="3" indent="-292100" algn="l" rtl="0">
              <a:lnSpc>
                <a:spcPct val="120000"/>
              </a:lnSpc>
              <a:spcBef>
                <a:spcPts val="600"/>
              </a:spcBef>
              <a:spcAft>
                <a:spcPts val="0"/>
              </a:spcAft>
              <a:buClr>
                <a:schemeClr val="dk2"/>
              </a:buClr>
              <a:buSzPts val="1000"/>
              <a:buChar char="•"/>
              <a:defRPr sz="1000"/>
            </a:lvl4pPr>
            <a:lvl5pPr marL="2286000" lvl="4" indent="-292100" algn="l" rtl="0">
              <a:lnSpc>
                <a:spcPct val="120000"/>
              </a:lnSpc>
              <a:spcBef>
                <a:spcPts val="600"/>
              </a:spcBef>
              <a:spcAft>
                <a:spcPts val="0"/>
              </a:spcAft>
              <a:buClr>
                <a:schemeClr val="dk2"/>
              </a:buClr>
              <a:buSzPts val="1000"/>
              <a:buChar char="•"/>
              <a:defRPr sz="1000"/>
            </a:lvl5pPr>
            <a:lvl6pPr marL="2743200" lvl="5" indent="-342900" algn="l" rtl="0">
              <a:lnSpc>
                <a:spcPct val="90000"/>
              </a:lnSpc>
              <a:spcBef>
                <a:spcPts val="600"/>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35"/>
        <p:cNvGrpSpPr/>
        <p:nvPr/>
      </p:nvGrpSpPr>
      <p:grpSpPr>
        <a:xfrm>
          <a:off x="0" y="0"/>
          <a:ext cx="0" cy="0"/>
          <a:chOff x="0" y="0"/>
          <a:chExt cx="0" cy="0"/>
        </a:xfrm>
      </p:grpSpPr>
      <p:pic>
        <p:nvPicPr>
          <p:cNvPr id="36" name="Google Shape;36;p23"/>
          <p:cNvPicPr preferRelativeResize="0"/>
          <p:nvPr/>
        </p:nvPicPr>
        <p:blipFill rotWithShape="1">
          <a:blip r:embed="rId2">
            <a:alphaModFix amt="10000"/>
          </a:blip>
          <a:srcRect/>
          <a:stretch/>
        </p:blipFill>
        <p:spPr>
          <a:xfrm>
            <a:off x="0" y="4584"/>
            <a:ext cx="9144000" cy="5134332"/>
          </a:xfrm>
          <a:prstGeom prst="rect">
            <a:avLst/>
          </a:prstGeom>
          <a:noFill/>
          <a:ln>
            <a:noFill/>
          </a:ln>
        </p:spPr>
      </p:pic>
      <p:sp>
        <p:nvSpPr>
          <p:cNvPr id="37" name="Google Shape;37;p23"/>
          <p:cNvSpPr txBox="1">
            <a:spLocks noGrp="1"/>
          </p:cNvSpPr>
          <p:nvPr>
            <p:ph type="title"/>
          </p:nvPr>
        </p:nvSpPr>
        <p:spPr>
          <a:xfrm>
            <a:off x="457200" y="1276350"/>
            <a:ext cx="7543800" cy="165911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23"/>
          <p:cNvSpPr txBox="1">
            <a:spLocks noGrp="1"/>
          </p:cNvSpPr>
          <p:nvPr>
            <p:ph type="body" idx="1"/>
          </p:nvPr>
        </p:nvSpPr>
        <p:spPr>
          <a:xfrm>
            <a:off x="457200" y="2971975"/>
            <a:ext cx="7543800" cy="5027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0"/>
          <p:cNvSpPr txBox="1">
            <a:spLocks noGrp="1"/>
          </p:cNvSpPr>
          <p:nvPr>
            <p:ph type="body" idx="1"/>
          </p:nvPr>
        </p:nvSpPr>
        <p:spPr>
          <a:xfrm>
            <a:off x="457200" y="1821847"/>
            <a:ext cx="8229600" cy="36180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1400"/>
              <a:buNone/>
              <a:defRPr sz="1400" b="1" i="0" cap="none">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rgbClr val="8997AD"/>
              </a:buClr>
              <a:buSzPts val="1500"/>
              <a:buNone/>
              <a:defRPr sz="1500">
                <a:solidFill>
                  <a:srgbClr val="8997AD"/>
                </a:solidFill>
              </a:defRPr>
            </a:lvl2pPr>
            <a:lvl3pPr marL="1371600" lvl="2" indent="-228600" algn="l">
              <a:lnSpc>
                <a:spcPct val="120000"/>
              </a:lnSpc>
              <a:spcBef>
                <a:spcPts val="600"/>
              </a:spcBef>
              <a:spcAft>
                <a:spcPts val="0"/>
              </a:spcAft>
              <a:buClr>
                <a:srgbClr val="8997AD"/>
              </a:buClr>
              <a:buSzPts val="1350"/>
              <a:buNone/>
              <a:defRPr sz="1350">
                <a:solidFill>
                  <a:srgbClr val="8997AD"/>
                </a:solidFill>
              </a:defRPr>
            </a:lvl3pPr>
            <a:lvl4pPr marL="1828800" lvl="3" indent="-228600" algn="l">
              <a:lnSpc>
                <a:spcPct val="120000"/>
              </a:lnSpc>
              <a:spcBef>
                <a:spcPts val="600"/>
              </a:spcBef>
              <a:spcAft>
                <a:spcPts val="0"/>
              </a:spcAft>
              <a:buClr>
                <a:srgbClr val="8997AD"/>
              </a:buClr>
              <a:buSzPts val="1200"/>
              <a:buNone/>
              <a:defRPr sz="1200">
                <a:solidFill>
                  <a:srgbClr val="8997AD"/>
                </a:solidFill>
              </a:defRPr>
            </a:lvl4pPr>
            <a:lvl5pPr marL="2286000" lvl="4" indent="-228600" algn="l">
              <a:lnSpc>
                <a:spcPct val="120000"/>
              </a:lnSpc>
              <a:spcBef>
                <a:spcPts val="600"/>
              </a:spcBef>
              <a:spcAft>
                <a:spcPts val="0"/>
              </a:spcAft>
              <a:buClr>
                <a:srgbClr val="8997AD"/>
              </a:buClr>
              <a:buSzPts val="1200"/>
              <a:buNone/>
              <a:defRPr sz="1200">
                <a:solidFill>
                  <a:srgbClr val="8997AD"/>
                </a:solidFill>
              </a:defRPr>
            </a:lvl5pPr>
            <a:lvl6pPr marL="2743200" lvl="5" indent="-228600" algn="l">
              <a:lnSpc>
                <a:spcPct val="90000"/>
              </a:lnSpc>
              <a:spcBef>
                <a:spcPts val="600"/>
              </a:spcBef>
              <a:spcAft>
                <a:spcPts val="0"/>
              </a:spcAft>
              <a:buClr>
                <a:srgbClr val="8997AD"/>
              </a:buClr>
              <a:buSzPts val="1200"/>
              <a:buNone/>
              <a:defRPr sz="1200">
                <a:solidFill>
                  <a:srgbClr val="8997AD"/>
                </a:solidFill>
              </a:defRPr>
            </a:lvl6pPr>
            <a:lvl7pPr marL="3200400" lvl="6" indent="-228600" algn="l">
              <a:lnSpc>
                <a:spcPct val="90000"/>
              </a:lnSpc>
              <a:spcBef>
                <a:spcPts val="375"/>
              </a:spcBef>
              <a:spcAft>
                <a:spcPts val="0"/>
              </a:spcAft>
              <a:buClr>
                <a:srgbClr val="8997AD"/>
              </a:buClr>
              <a:buSzPts val="1200"/>
              <a:buNone/>
              <a:defRPr sz="1200">
                <a:solidFill>
                  <a:srgbClr val="8997AD"/>
                </a:solidFill>
              </a:defRPr>
            </a:lvl7pPr>
            <a:lvl8pPr marL="3657600" lvl="7" indent="-228600" algn="l">
              <a:lnSpc>
                <a:spcPct val="90000"/>
              </a:lnSpc>
              <a:spcBef>
                <a:spcPts val="375"/>
              </a:spcBef>
              <a:spcAft>
                <a:spcPts val="0"/>
              </a:spcAft>
              <a:buClr>
                <a:srgbClr val="8997AD"/>
              </a:buClr>
              <a:buSzPts val="1200"/>
              <a:buNone/>
              <a:defRPr sz="1200">
                <a:solidFill>
                  <a:srgbClr val="8997AD"/>
                </a:solidFill>
              </a:defRPr>
            </a:lvl8pPr>
            <a:lvl9pPr marL="4114800" lvl="8" indent="-228600" algn="l">
              <a:lnSpc>
                <a:spcPct val="90000"/>
              </a:lnSpc>
              <a:spcBef>
                <a:spcPts val="375"/>
              </a:spcBef>
              <a:spcAft>
                <a:spcPts val="0"/>
              </a:spcAft>
              <a:buClr>
                <a:srgbClr val="8997AD"/>
              </a:buClr>
              <a:buSzPts val="1200"/>
              <a:buNone/>
              <a:defRPr sz="1200">
                <a:solidFill>
                  <a:srgbClr val="8997AD"/>
                </a:solidFill>
              </a:defRPr>
            </a:lvl9pPr>
          </a:lstStyle>
          <a:p>
            <a:endParaRPr/>
          </a:p>
        </p:txBody>
      </p:sp>
      <p:sp>
        <p:nvSpPr>
          <p:cNvPr id="45" name="Google Shape;45;p2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20"/>
          <p:cNvCxnSpPr/>
          <p:nvPr/>
        </p:nvCxnSpPr>
        <p:spPr>
          <a:xfrm>
            <a:off x="457200" y="2935462"/>
            <a:ext cx="8229600" cy="0"/>
          </a:xfrm>
          <a:prstGeom prst="straightConnector1">
            <a:avLst/>
          </a:prstGeom>
          <a:noFill/>
          <a:ln w="28575" cap="flat" cmpd="sng">
            <a:solidFill>
              <a:schemeClr val="l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22"/>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5" name="Google Shape;55;p22"/>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22"/>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7" name="Google Shape;57;p22"/>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8" name="Google Shape;58;p22"/>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59"/>
        <p:cNvGrpSpPr/>
        <p:nvPr/>
      </p:nvGrpSpPr>
      <p:grpSpPr>
        <a:xfrm>
          <a:off x="0" y="0"/>
          <a:ext cx="0" cy="0"/>
          <a:chOff x="0" y="0"/>
          <a:chExt cx="0" cy="0"/>
        </a:xfrm>
      </p:grpSpPr>
      <p:sp>
        <p:nvSpPr>
          <p:cNvPr id="60" name="Google Shape;60;p2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24"/>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800"/>
              <a:buNone/>
              <a:defRPr sz="2800">
                <a:solidFill>
                  <a:schemeClr val="lt1"/>
                </a:solidFill>
              </a:defRPr>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64"/>
        <p:cNvGrpSpPr/>
        <p:nvPr/>
      </p:nvGrpSpPr>
      <p:grpSpPr>
        <a:xfrm>
          <a:off x="0" y="0"/>
          <a:ext cx="0" cy="0"/>
          <a:chOff x="0" y="0"/>
          <a:chExt cx="0" cy="0"/>
        </a:xfrm>
      </p:grpSpPr>
      <p:sp>
        <p:nvSpPr>
          <p:cNvPr id="65" name="Google Shape;65;p2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25"/>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dk2"/>
              </a:buClr>
              <a:buSzPts val="2800"/>
              <a:buNone/>
              <a:defRPr sz="2800"/>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9"/>
        <p:cNvGrpSpPr/>
        <p:nvPr/>
      </p:nvGrpSpPr>
      <p:grpSpPr>
        <a:xfrm>
          <a:off x="0" y="0"/>
          <a:ext cx="0" cy="0"/>
          <a:chOff x="0" y="0"/>
          <a:chExt cx="0" cy="0"/>
        </a:xfrm>
      </p:grpSpPr>
      <p:sp>
        <p:nvSpPr>
          <p:cNvPr id="70" name="Google Shape;70;p2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26"/>
          <p:cNvSpPr txBox="1">
            <a:spLocks noGrp="1"/>
          </p:cNvSpPr>
          <p:nvPr>
            <p:ph type="title"/>
          </p:nvPr>
        </p:nvSpPr>
        <p:spPr>
          <a:xfrm>
            <a:off x="457200" y="250893"/>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a:off x="457200" y="987972"/>
            <a:ext cx="8229600" cy="3641179"/>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accent1"/>
              </a:buClr>
              <a:buSzPts val="2800"/>
              <a:buFont typeface="Source Sans Pro"/>
              <a:buNone/>
              <a:defRPr sz="28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1pPr>
            <a:lvl2pPr marL="914400" marR="0" lvl="1"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2pPr>
            <a:lvl3pPr marL="1371600" marR="0" lvl="2"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3pPr>
            <a:lvl4pPr marL="1828800" marR="0" lvl="3"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4pPr>
            <a:lvl5pPr marL="2286000" marR="0" lvl="4"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5pPr>
            <a:lvl6pPr marL="2743200" marR="0" lvl="5" indent="-31432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health-apartment/research/2021-10.research-plan-1.md" TargetMode="External"/><Relationship Id="rId7" Type="http://schemas.openxmlformats.org/officeDocument/2006/relationships/hyperlink" Target="https://app.mural.co/t/innovationboards1199/m/innovationboards1199/1632428592685/ffaecacbe4dbed4518a918630fc15c282e8d9403?sender=lara3304"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github.com/department-of-veterans-affairs/va.gov-team/blob/master/products/health-care/health-apartment/research/tech-discovery-summary.md" TargetMode="External"/><Relationship Id="rId5" Type="http://schemas.openxmlformats.org/officeDocument/2006/relationships/hyperlink" Target="https://github.com/department-of-veterans-affairs/va.gov-team/blob/master/products/health-care/health-apartment/product/working-group/VFS-APT-Working-Group-Research-10272021.md" TargetMode="External"/><Relationship Id="rId4" Type="http://schemas.openxmlformats.org/officeDocument/2006/relationships/hyperlink" Target="https://adhoc.optimalworkshop.com/treejack/4b5t64uj"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g"/><Relationship Id="rId7" Type="http://schemas.openxmlformats.org/officeDocument/2006/relationships/hyperlink" Target="https://github.com/department-of-veterans-affairs/va.gov-team/tree/master/products/health-care/health-apartment/product/working-group/10-27-2021-Kickoff"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0.jpg"/><Relationship Id="rId11" Type="http://schemas.openxmlformats.org/officeDocument/2006/relationships/image" Target="../media/image14.png"/><Relationship Id="rId5" Type="http://schemas.openxmlformats.org/officeDocument/2006/relationships/image" Target="../media/image9.jpg"/><Relationship Id="rId10" Type="http://schemas.openxmlformats.org/officeDocument/2006/relationships/image" Target="../media/image13.png"/><Relationship Id="rId4" Type="http://schemas.openxmlformats.org/officeDocument/2006/relationships/image" Target="../media/image8.jpg"/><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adhoc.optimalworkshop.com/treejack/4b5t64uj" TargetMode="External"/><Relationship Id="rId5" Type="http://schemas.openxmlformats.org/officeDocument/2006/relationships/hyperlink" Target="https://github.com/department-of-veterans-affairs/va.gov-team/blob/master/products/health-care/health-apartment/research/2021-10.research-plan-1.md" TargetMode="Externa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epartment-of-veterans-affairs/va.gov-team/blob/master/platform/product-management/product-outline-template.md"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github.com/department-of-veterans-affairs/va.gov-team/blob/master/products/health-care/health-apartment/product/product-brief.md" TargetMode="Externa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hyperlink" Target="https://app.mural.co/t/innovationboards1199/m/innovationboards1199/1635272747066/fd%5B%E2%80%A6%5D2202b18b949a57153a?sender=ace2382f-4a2d-4eab-bde1-3f5dbb91e530"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github.com/department-of-veterans-affairs/va.gov-team/blob/master/products/health-care/health-apartment/product/monthly-reports/VA%20TAC_MO%20Studio_VFS-DHM_Monthly%20Report_November%202021.pptx.pdf"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trello.com/b/W6kJyQJp/mo-open-roles-job-description-dashboard?filter=label:CEDAR%20Apartment&amp;menu=filt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epartment-of-veterans-affairs/va.gov-team/blob/d5676fe447a47ed12dea05533f8dfca20f9e1c96/products/health-care/health-apartment/product/onboarding/welcome.md"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hyperlink" Target="https://app.mural.co/t/innovationboards1199/m/innovationboards1199/1635954234987/289a4f3722ed1141e049dec9cf798a2df8bfe6ad?sender=u64d6a3de6070c833f88e782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app.mural.co/t/innovationboards1199/m/innovationboards1199/1636491658062/f93e1bf7171cfd68992c604f6c505a39bb5738d7?sender=u64d6a3de6070c833f88e7826"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hyperlink" Target="https://app.mural.co/t/innovationboards1199/m/innovationboards1199/1636491658062/f93e1bf7171cfd68992c604f6c505a39bb5738d7?sender=u64d6a3de6070c833f88e7826"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hyperlink" Target="https://github.com/department-of-veterans-affairs/va.gov-team/issues/3287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esign.va.gov/storybook/"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department-of-veterans-affairs/va.gov-team/tree/master/products/health-care/health-apartment/product/monthly-reports"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hyperlink" Target="https://app.mural.co/t/innovationboards1199/m/innovationboards1199/1637339373869/778cf4f440b9a4e21e1eb3890fdf0bae951074d0?sender=u64d6a3de6070c833f88e7826"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hyperlink" Target="https://app.mural.co/t/innovationboards1199/m/innovationboards1199/1637339373869/778cf4f440b9a4e21e1eb3890fdf0bae951074d0?sender=u64d6a3de6070c833f88e7826"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hyperlink" Target="https://app.mural.co/t/innovationboards1199/m/innovationboards1199/1636491658062/f93e1bf7171cfd68992c604f6c505a39bb5738d7?sender=u64d6a3de6070c833f88e7826"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104ea7f5008_2_41"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hyperlink" Target="https://app.mural.co/t/innovationboards1199/m/innovationboards1199/1635954234987/289a4f3722ed1141e049dec9cf798a2df8bfe6ad?sender=u64d6a3de6070c833f88e7826"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app.mural.co/t/innovationboards1199/m/innovationboards1199/1631734868311/e187cc80c82463023f2f317a07a8e4ed00349e0f?sender=u64d6a3de6070c833f88e7826"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design.va.gov/"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design.va.gov/" TargetMode="External"/><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app.mural.co/t/innovationboards1199/m/innovationboards1199/1632428415870/5ad7115b591e785b65cbcdab3e0e44f60c198522?sender=u64d6a3de6070c833f88e7826" TargetMode="External"/><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p.mural.co/invitation/mural/innovationboards1199/1635954234987?sender=jeffscheire5154&amp;key=3c673197-c92b-4662-85d4-de82560f4577"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
          <p:cNvSpPr txBox="1">
            <a:spLocks noGrp="1"/>
          </p:cNvSpPr>
          <p:nvPr>
            <p:ph type="ctrTitle"/>
          </p:nvPr>
        </p:nvSpPr>
        <p:spPr>
          <a:xfrm>
            <a:off x="1143000" y="2571750"/>
            <a:ext cx="6858000" cy="148681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600"/>
              <a:buFont typeface="Source Sans Pro"/>
              <a:buNone/>
            </a:pPr>
            <a:r>
              <a:rPr lang="en-US"/>
              <a:t>VA CEDAR IDIQ TO1 VFS-DHM Reporting</a:t>
            </a:r>
            <a:endParaRPr/>
          </a:p>
        </p:txBody>
      </p:sp>
      <p:sp>
        <p:nvSpPr>
          <p:cNvPr id="302" name="Google Shape;302;p1"/>
          <p:cNvSpPr txBox="1"/>
          <p:nvPr/>
        </p:nvSpPr>
        <p:spPr>
          <a:xfrm>
            <a:off x="5935350" y="4036075"/>
            <a:ext cx="3000000" cy="3525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090"/>
              <a:buFont typeface="Arial"/>
              <a:buNone/>
            </a:pPr>
            <a:r>
              <a:rPr lang="en-US" sz="1090" b="1" i="0" u="none" strike="noStrike" cap="none">
                <a:solidFill>
                  <a:schemeClr val="dk1"/>
                </a:solidFill>
                <a:latin typeface="Source Sans Pro"/>
                <a:ea typeface="Source Sans Pro"/>
                <a:cs typeface="Source Sans Pro"/>
                <a:sym typeface="Source Sans Pro"/>
              </a:rPr>
              <a:t>Last updated: </a:t>
            </a:r>
            <a:r>
              <a:rPr lang="en-US" sz="1090" b="0" i="0" u="none" strike="noStrike" cap="none">
                <a:solidFill>
                  <a:schemeClr val="dk1"/>
                </a:solidFill>
                <a:latin typeface="Source Sans Pro"/>
                <a:ea typeface="Source Sans Pro"/>
                <a:cs typeface="Source Sans Pro"/>
                <a:sym typeface="Source Sans Pro"/>
              </a:rPr>
              <a:t>1</a:t>
            </a:r>
            <a:r>
              <a:rPr lang="en-US" sz="1090">
                <a:solidFill>
                  <a:schemeClr val="dk1"/>
                </a:solidFill>
                <a:latin typeface="Source Sans Pro"/>
                <a:ea typeface="Source Sans Pro"/>
                <a:cs typeface="Source Sans Pro"/>
                <a:sym typeface="Source Sans Pro"/>
              </a:rPr>
              <a:t>1</a:t>
            </a:r>
            <a:r>
              <a:rPr lang="en-US" sz="1090" b="0" i="0" u="none" strike="noStrike" cap="none">
                <a:solidFill>
                  <a:schemeClr val="dk1"/>
                </a:solidFill>
                <a:latin typeface="Source Sans Pro"/>
                <a:ea typeface="Source Sans Pro"/>
                <a:cs typeface="Source Sans Pro"/>
                <a:sym typeface="Source Sans Pro"/>
              </a:rPr>
              <a:t>/</a:t>
            </a:r>
            <a:r>
              <a:rPr lang="en-US" sz="1090">
                <a:solidFill>
                  <a:schemeClr val="dk1"/>
                </a:solidFill>
                <a:latin typeface="Source Sans Pro"/>
                <a:ea typeface="Source Sans Pro"/>
                <a:cs typeface="Source Sans Pro"/>
                <a:sym typeface="Source Sans Pro"/>
              </a:rPr>
              <a:t>30</a:t>
            </a:r>
            <a:r>
              <a:rPr lang="en-US" sz="1090" b="0" i="0" u="none" strike="noStrike" cap="none">
                <a:solidFill>
                  <a:schemeClr val="dk1"/>
                </a:solidFill>
                <a:latin typeface="Source Sans Pro"/>
                <a:ea typeface="Source Sans Pro"/>
                <a:cs typeface="Source Sans Pro"/>
                <a:sym typeface="Source Sans Pro"/>
              </a:rPr>
              <a:t>/2021</a:t>
            </a:r>
            <a:endParaRPr sz="1090" b="0" i="0" u="none" strike="noStrike" cap="none">
              <a:solidFill>
                <a:schemeClr val="dk1"/>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5"/>
        <p:cNvGrpSpPr/>
        <p:nvPr/>
      </p:nvGrpSpPr>
      <p:grpSpPr>
        <a:xfrm>
          <a:off x="0" y="0"/>
          <a:ext cx="0" cy="0"/>
          <a:chOff x="0" y="0"/>
          <a:chExt cx="0" cy="0"/>
        </a:xfrm>
      </p:grpSpPr>
      <p:sp>
        <p:nvSpPr>
          <p:cNvPr id="366" name="Google Shape;366;gf1dcce232f_0_33"/>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367" name="Google Shape;367;gf1dcce232f_0_33"/>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368" name="Google Shape;368;gf1dcce232f_0_33"/>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gf1dcce232f_0_33"/>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0001AA: Delivery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rPr>
              <a:t>CLIN 0001AB: Monitoring Report</a:t>
            </a:r>
            <a:endParaRPr sz="1090" b="1"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0001AD: Status of Government Furnished Equipment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0001AE: Personnel Contractor Manpower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0001AF: Contractor Staff Roster</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f69b283f39_1_0"/>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100000"/>
              </a:lnSpc>
              <a:spcBef>
                <a:spcPts val="0"/>
              </a:spcBef>
              <a:spcAft>
                <a:spcPts val="0"/>
              </a:spcAft>
              <a:buSzPct val="129032"/>
              <a:buNone/>
            </a:pPr>
            <a:r>
              <a:rPr lang="en-US" i="1"/>
              <a:t>The Contractor shall provide a monthly report, highlighting and providing links to key infrastructure and application monitoring data. The report shall include details with links to documentation for any critical incidents or outage events that resulted in service outages or significant service degradations. The Contractor shall attach or provide links to postmortem documentation for all critical incidents or outage events. The specific data points and format of this monthly report shall be determined by the Contractor in collaboration with the Government Product Owner and COR.</a:t>
            </a:r>
            <a:endParaRPr i="1"/>
          </a:p>
        </p:txBody>
      </p:sp>
      <p:sp>
        <p:nvSpPr>
          <p:cNvPr id="375" name="Google Shape;375;gf69b283f39_1_0"/>
          <p:cNvSpPr txBox="1">
            <a:spLocks noGrp="1"/>
          </p:cNvSpPr>
          <p:nvPr>
            <p:ph type="body" idx="1"/>
          </p:nvPr>
        </p:nvSpPr>
        <p:spPr>
          <a:xfrm>
            <a:off x="457200" y="1276350"/>
            <a:ext cx="4994400" cy="3352800"/>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120000"/>
              </a:lnSpc>
              <a:spcBef>
                <a:spcPts val="600"/>
              </a:spcBef>
              <a:spcAft>
                <a:spcPts val="0"/>
              </a:spcAft>
              <a:buSzPts val="2000"/>
              <a:buChar char="•"/>
            </a:pPr>
            <a:r>
              <a:rPr lang="en-US"/>
              <a:t>Provide links to key infrastructure and application monitoring data. </a:t>
            </a:r>
            <a:endParaRPr/>
          </a:p>
          <a:p>
            <a:pPr marL="228600" marR="0" lvl="0" indent="-228600" algn="l" rtl="0">
              <a:lnSpc>
                <a:spcPct val="120000"/>
              </a:lnSpc>
              <a:spcBef>
                <a:spcPts val="600"/>
              </a:spcBef>
              <a:spcAft>
                <a:spcPts val="0"/>
              </a:spcAft>
              <a:buSzPts val="2000"/>
              <a:buChar char="•"/>
            </a:pPr>
            <a:r>
              <a:rPr lang="en-US"/>
              <a:t>Include details with links to documentation for any critical incidents or outage events that resulted in service outages or significant service degradations. </a:t>
            </a:r>
            <a:endParaRPr/>
          </a:p>
          <a:p>
            <a:pPr marL="228600" marR="0" lvl="0" indent="-228600" algn="l" rtl="0">
              <a:lnSpc>
                <a:spcPct val="120000"/>
              </a:lnSpc>
              <a:spcBef>
                <a:spcPts val="600"/>
              </a:spcBef>
              <a:spcAft>
                <a:spcPts val="0"/>
              </a:spcAft>
              <a:buSzPts val="2000"/>
              <a:buChar char="•"/>
            </a:pPr>
            <a:r>
              <a:rPr lang="en-US"/>
              <a:t>Provide links to postmortem documentation for all critical incidents or outage events.  </a:t>
            </a:r>
            <a:endParaRPr/>
          </a:p>
        </p:txBody>
      </p:sp>
      <p:sp>
        <p:nvSpPr>
          <p:cNvPr id="376" name="Google Shape;376;gf69b283f39_1_0"/>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p:txBody>
      </p:sp>
      <p:sp>
        <p:nvSpPr>
          <p:cNvPr id="377" name="Google Shape;377;gf69b283f39_1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sz="3000"/>
              <a:t>Monitoring Report</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1"/>
          <p:cNvSpPr txBox="1">
            <a:spLocks noGrp="1"/>
          </p:cNvSpPr>
          <p:nvPr>
            <p:ph type="title"/>
          </p:nvPr>
        </p:nvSpPr>
        <p:spPr>
          <a:xfrm>
            <a:off x="457200" y="1276350"/>
            <a:ext cx="7543800" cy="165911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Source Sans Pro"/>
              <a:buNone/>
            </a:pPr>
            <a:r>
              <a:rPr lang="en-US"/>
              <a:t>Show me, don’t tell 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f69b283f39_3_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Sprint Operating Model</a:t>
            </a:r>
            <a:endParaRPr/>
          </a:p>
        </p:txBody>
      </p:sp>
      <p:sp>
        <p:nvSpPr>
          <p:cNvPr id="388" name="Google Shape;388;gf69b283f39_3_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389" name="Google Shape;389;gf69b283f39_3_2"/>
          <p:cNvGraphicFramePr/>
          <p:nvPr/>
        </p:nvGraphicFramePr>
        <p:xfrm>
          <a:off x="457143" y="1551531"/>
          <a:ext cx="3000000" cy="3000000"/>
        </p:xfrm>
        <a:graphic>
          <a:graphicData uri="http://schemas.openxmlformats.org/drawingml/2006/table">
            <a:tbl>
              <a:tblPr firstRow="1" bandRow="1">
                <a:noFill/>
                <a:tableStyleId>{DABA8225-D2C1-449E-AB10-E2EC4FD98AF3}</a:tableStyleId>
              </a:tblPr>
              <a:tblGrid>
                <a:gridCol w="639700">
                  <a:extLst>
                    <a:ext uri="{9D8B030D-6E8A-4147-A177-3AD203B41FA5}">
                      <a16:colId xmlns:a16="http://schemas.microsoft.com/office/drawing/2014/main" val="20000"/>
                    </a:ext>
                  </a:extLst>
                </a:gridCol>
                <a:gridCol w="1084275">
                  <a:extLst>
                    <a:ext uri="{9D8B030D-6E8A-4147-A177-3AD203B41FA5}">
                      <a16:colId xmlns:a16="http://schemas.microsoft.com/office/drawing/2014/main" val="20001"/>
                    </a:ext>
                  </a:extLst>
                </a:gridCol>
                <a:gridCol w="1084275">
                  <a:extLst>
                    <a:ext uri="{9D8B030D-6E8A-4147-A177-3AD203B41FA5}">
                      <a16:colId xmlns:a16="http://schemas.microsoft.com/office/drawing/2014/main" val="20002"/>
                    </a:ext>
                  </a:extLst>
                </a:gridCol>
                <a:gridCol w="1084275">
                  <a:extLst>
                    <a:ext uri="{9D8B030D-6E8A-4147-A177-3AD203B41FA5}">
                      <a16:colId xmlns:a16="http://schemas.microsoft.com/office/drawing/2014/main" val="20003"/>
                    </a:ext>
                  </a:extLst>
                </a:gridCol>
                <a:gridCol w="1084275">
                  <a:extLst>
                    <a:ext uri="{9D8B030D-6E8A-4147-A177-3AD203B41FA5}">
                      <a16:colId xmlns:a16="http://schemas.microsoft.com/office/drawing/2014/main" val="20004"/>
                    </a:ext>
                  </a:extLst>
                </a:gridCol>
                <a:gridCol w="1084275">
                  <a:extLst>
                    <a:ext uri="{9D8B030D-6E8A-4147-A177-3AD203B41FA5}">
                      <a16:colId xmlns:a16="http://schemas.microsoft.com/office/drawing/2014/main" val="20005"/>
                    </a:ext>
                  </a:extLst>
                </a:gridCol>
                <a:gridCol w="1084275">
                  <a:extLst>
                    <a:ext uri="{9D8B030D-6E8A-4147-A177-3AD203B41FA5}">
                      <a16:colId xmlns:a16="http://schemas.microsoft.com/office/drawing/2014/main" val="20006"/>
                    </a:ext>
                  </a:extLst>
                </a:gridCol>
                <a:gridCol w="1084275">
                  <a:extLst>
                    <a:ext uri="{9D8B030D-6E8A-4147-A177-3AD203B41FA5}">
                      <a16:colId xmlns:a16="http://schemas.microsoft.com/office/drawing/2014/main" val="20007"/>
                    </a:ext>
                  </a:extLst>
                </a:gridCol>
              </a:tblGrid>
              <a:tr h="63095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Ceremony</a:t>
                      </a:r>
                      <a:endParaRPr sz="900" i="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Conduct Backlog Prioritization, Sprint Planning and Document Sprint Approval Form</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Submit Sprint Approval </a:t>
                      </a:r>
                      <a:r>
                        <a:rPr lang="en-US" sz="900" u="none" strike="noStrike" cap="none">
                          <a:solidFill>
                            <a:schemeClr val="dk2"/>
                          </a:solidFill>
                          <a:latin typeface="Source Sans Pro"/>
                          <a:ea typeface="Source Sans Pro"/>
                          <a:cs typeface="Source Sans Pro"/>
                          <a:sym typeface="Source Sans Pro"/>
                        </a:rPr>
                        <a:t>Form for Approval via email</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Conduct </a:t>
                      </a:r>
                      <a:r>
                        <a:rPr lang="en-US" sz="900" u="none" strike="noStrike" cap="none">
                          <a:solidFill>
                            <a:schemeClr val="dk2"/>
                          </a:solidFill>
                          <a:latin typeface="Source Sans Pro"/>
                          <a:ea typeface="Source Sans Pro"/>
                          <a:cs typeface="Source Sans Pro"/>
                          <a:sym typeface="Source Sans Pro"/>
                        </a:rPr>
                        <a:t>Daily Standups and Deliver on Spri</a:t>
                      </a:r>
                      <a:r>
                        <a:rPr lang="en-US" sz="900">
                          <a:solidFill>
                            <a:schemeClr val="dk2"/>
                          </a:solidFill>
                          <a:latin typeface="Source Sans Pro"/>
                          <a:ea typeface="Source Sans Pro"/>
                          <a:cs typeface="Source Sans Pro"/>
                          <a:sym typeface="Source Sans Pro"/>
                        </a:rPr>
                        <a:t>nt</a:t>
                      </a:r>
                      <a:r>
                        <a:rPr lang="en-US" sz="900" u="none" strike="noStrike" cap="none">
                          <a:solidFill>
                            <a:schemeClr val="dk2"/>
                          </a:solidFill>
                          <a:latin typeface="Source Sans Pro"/>
                          <a:ea typeface="Source Sans Pro"/>
                          <a:cs typeface="Source Sans Pro"/>
                          <a:sym typeface="Source Sans Pro"/>
                        </a:rPr>
                        <a:t> Goals, EPICs, Stories, and Tasks</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Conduct Sprint Demo and Retrospective</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Submit Sprint Deliverables and Acceptance Form </a:t>
                      </a:r>
                      <a:r>
                        <a:rPr lang="en-US" sz="900" u="none" strike="noStrike" cap="none">
                          <a:solidFill>
                            <a:schemeClr val="dk2"/>
                          </a:solidFill>
                          <a:latin typeface="Source Sans Pro"/>
                          <a:ea typeface="Source Sans Pro"/>
                          <a:cs typeface="Source Sans Pro"/>
                          <a:sym typeface="Source Sans Pro"/>
                        </a:rPr>
                        <a:t>for Acceptance </a:t>
                      </a:r>
                      <a:r>
                        <a:rPr lang="en-US" sz="900" i="0" u="none" strike="noStrike" cap="none">
                          <a:solidFill>
                            <a:schemeClr val="dk2"/>
                          </a:solidFill>
                          <a:latin typeface="Source Sans Pro"/>
                          <a:ea typeface="Source Sans Pro"/>
                          <a:cs typeface="Source Sans Pro"/>
                          <a:sym typeface="Source Sans Pro"/>
                        </a:rPr>
                        <a:t>via email</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Send Written Acceptance of Sprint via email</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Submit Invoice via Tungsten</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0"/>
                  </a:ext>
                </a:extLst>
              </a:tr>
              <a:tr h="63095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Approver / Accepter</a:t>
                      </a:r>
                      <a:endParaRPr sz="130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Product Owner </a:t>
                      </a:r>
                      <a:r>
                        <a:rPr lang="en-US" sz="900">
                          <a:solidFill>
                            <a:srgbClr val="222222"/>
                          </a:solidFill>
                          <a:latin typeface="Source Sans Pro"/>
                          <a:ea typeface="Source Sans Pro"/>
                          <a:cs typeface="Source Sans Pro"/>
                          <a:sym typeface="Source Sans Pro"/>
                        </a:rPr>
                        <a:t>Tracey Mulrooney</a:t>
                      </a:r>
                      <a:endParaRPr sz="1300" u="none" strike="noStrike" cap="none">
                        <a:solidFill>
                          <a:srgbClr val="22222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Product Owner </a:t>
                      </a:r>
                      <a:r>
                        <a:rPr lang="en-US" sz="900">
                          <a:solidFill>
                            <a:srgbClr val="222222"/>
                          </a:solidFill>
                          <a:latin typeface="Source Sans Pro"/>
                          <a:ea typeface="Source Sans Pro"/>
                          <a:cs typeface="Source Sans Pro"/>
                          <a:sym typeface="Source Sans Pro"/>
                        </a:rPr>
                        <a:t>Tracey Mulrooney</a:t>
                      </a:r>
                      <a:endParaRPr sz="900" i="0" u="none" strike="noStrike" cap="none">
                        <a:solidFill>
                          <a:srgbClr val="22222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Product Owner </a:t>
                      </a:r>
                      <a:r>
                        <a:rPr lang="en-US" sz="900">
                          <a:solidFill>
                            <a:srgbClr val="222222"/>
                          </a:solidFill>
                          <a:latin typeface="Source Sans Pro"/>
                          <a:ea typeface="Source Sans Pro"/>
                          <a:cs typeface="Source Sans Pro"/>
                          <a:sym typeface="Source Sans Pro"/>
                        </a:rPr>
                        <a:t>Tracey Mulrooney </a:t>
                      </a:r>
                      <a:r>
                        <a:rPr lang="en-US" sz="900" u="none" strike="noStrike" cap="none">
                          <a:solidFill>
                            <a:schemeClr val="dk2"/>
                          </a:solidFill>
                          <a:latin typeface="Source Sans Pro"/>
                          <a:ea typeface="Source Sans Pro"/>
                          <a:cs typeface="Source Sans Pro"/>
                          <a:sym typeface="Source Sans Pro"/>
                        </a:rPr>
                        <a:t>then VA COR</a:t>
                      </a:r>
                      <a:r>
                        <a:rPr lang="en-US" sz="900">
                          <a:solidFill>
                            <a:schemeClr val="dk2"/>
                          </a:solidFill>
                          <a:latin typeface="Source Sans Pro"/>
                          <a:ea typeface="Source Sans Pro"/>
                          <a:cs typeface="Source Sans Pro"/>
                          <a:sym typeface="Source Sans Pro"/>
                        </a:rPr>
                        <a:t> </a:t>
                      </a:r>
                      <a:r>
                        <a:rPr lang="en-US" sz="9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Mary </a:t>
                      </a:r>
                      <a:r>
                        <a:rPr lang="en-US" sz="900">
                          <a:solidFill>
                            <a:schemeClr val="dk2"/>
                          </a:solidFill>
                          <a:latin typeface="Source Sans Pro"/>
                          <a:ea typeface="Source Sans Pro"/>
                          <a:cs typeface="Source Sans Pro"/>
                          <a:sym typeface="Source Sans Pro"/>
                        </a:rPr>
                        <a:t>and Vilay</a:t>
                      </a:r>
                      <a:endParaRPr sz="1300" u="none" strike="noStrike" cap="none">
                        <a:solidFill>
                          <a:schemeClr val="dk2"/>
                        </a:solidFill>
                        <a:highlight>
                          <a:srgbClr val="FFE599"/>
                        </a:highlight>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COR (Mary O.)</a:t>
                      </a:r>
                      <a:endParaRPr sz="900" u="none" strike="noStrike" cap="none">
                        <a:solidFill>
                          <a:schemeClr val="dk2"/>
                        </a:solidFill>
                        <a:highlight>
                          <a:srgbClr val="FFE599"/>
                        </a:highlight>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51370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Lead</a:t>
                      </a:r>
                      <a:endParaRPr sz="900" i="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a:t>
                      </a:r>
                      <a:r>
                        <a:rPr lang="en-US" sz="900" u="none" strike="noStrike" cap="none">
                          <a:solidFill>
                            <a:schemeClr val="dk2"/>
                          </a:solidFill>
                          <a:latin typeface="Source Sans Pro"/>
                          <a:ea typeface="Source Sans Pro"/>
                          <a:cs typeface="Source Sans Pro"/>
                          <a:sym typeface="Source Sans Pro"/>
                        </a:rPr>
                        <a:t>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36840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Contributor</a:t>
                      </a:r>
                      <a:endParaRPr sz="130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r>
                        <a:rPr lang="en-US" sz="900" i="0" u="none" strike="noStrike" cap="none">
                          <a:solidFill>
                            <a:schemeClr val="dk2"/>
                          </a:solidFill>
                          <a:latin typeface="Source Sans Pro"/>
                          <a:ea typeface="Source Sans Pro"/>
                          <a:cs typeface="Source Sans Pro"/>
                          <a:sym typeface="Source Sans Pro"/>
                        </a:rPr>
                        <a:t> / 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300" u="none" strike="noStrike" cap="none">
                          <a:solidFill>
                            <a:schemeClr val="dk2"/>
                          </a:solidFill>
                          <a:latin typeface="Source Sans Pro"/>
                          <a:ea typeface="Source Sans Pro"/>
                          <a:cs typeface="Source Sans Pro"/>
                          <a:sym typeface="Source Sans Pro"/>
                        </a:rPr>
                        <a:t>--</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2"/>
                          </a:solidFill>
                          <a:latin typeface="Source Sans Pro"/>
                          <a:ea typeface="Source Sans Pro"/>
                          <a:cs typeface="Source Sans Pro"/>
                          <a:sym typeface="Source Sans Pro"/>
                        </a:rPr>
                        <a:t>--</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90" name="Google Shape;390;gf69b283f39_3_2"/>
          <p:cNvSpPr/>
          <p:nvPr/>
        </p:nvSpPr>
        <p:spPr>
          <a:xfrm>
            <a:off x="3265400" y="1189075"/>
            <a:ext cx="2168700" cy="2898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71100" tIns="35550" rIns="71100" bIns="35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Sprint Execution</a:t>
            </a:r>
            <a:endParaRPr sz="600" b="1" i="1" u="none" strike="noStrike" cap="none">
              <a:solidFill>
                <a:schemeClr val="lt1"/>
              </a:solidFill>
              <a:latin typeface="Source Sans Pro"/>
              <a:ea typeface="Source Sans Pro"/>
              <a:cs typeface="Source Sans Pro"/>
              <a:sym typeface="Source Sans Pro"/>
            </a:endParaRPr>
          </a:p>
        </p:txBody>
      </p:sp>
      <p:sp>
        <p:nvSpPr>
          <p:cNvPr id="391" name="Google Shape;391;gf69b283f39_3_2"/>
          <p:cNvSpPr/>
          <p:nvPr/>
        </p:nvSpPr>
        <p:spPr>
          <a:xfrm>
            <a:off x="1096850" y="1189075"/>
            <a:ext cx="2168700" cy="289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71100" tIns="35550" rIns="71100" bIns="35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Sprint Approval</a:t>
            </a:r>
            <a:endParaRPr sz="600" b="1" i="1" u="none" strike="noStrike" cap="none">
              <a:solidFill>
                <a:schemeClr val="lt1"/>
              </a:solidFill>
              <a:latin typeface="Source Sans Pro"/>
              <a:ea typeface="Source Sans Pro"/>
              <a:cs typeface="Source Sans Pro"/>
              <a:sym typeface="Source Sans Pro"/>
            </a:endParaRPr>
          </a:p>
        </p:txBody>
      </p:sp>
      <p:sp>
        <p:nvSpPr>
          <p:cNvPr id="392" name="Google Shape;392;gf69b283f39_3_2"/>
          <p:cNvSpPr/>
          <p:nvPr/>
        </p:nvSpPr>
        <p:spPr>
          <a:xfrm>
            <a:off x="5433950" y="1189075"/>
            <a:ext cx="3252900" cy="289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71100" tIns="35550" rIns="71100" bIns="35550" anchor="ctr" anchorCtr="0">
            <a:noAutofit/>
          </a:bodyPr>
          <a:lstStyle/>
          <a:p>
            <a:pPr marL="6350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Sprint Wrap Up</a:t>
            </a:r>
            <a:endParaRPr sz="600" b="1" i="1"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397" name="Google Shape;397;gf69b283f39_4_73"/>
          <p:cNvGraphicFramePr/>
          <p:nvPr/>
        </p:nvGraphicFramePr>
        <p:xfrm>
          <a:off x="458351" y="1097356"/>
          <a:ext cx="3000000" cy="3000000"/>
        </p:xfrm>
        <a:graphic>
          <a:graphicData uri="http://schemas.openxmlformats.org/drawingml/2006/table">
            <a:tbl>
              <a:tblPr firstRow="1" bandRow="1">
                <a:noFill/>
                <a:tableStyleId>{04B43867-3A1F-4ADA-8E2A-0590061AFCAF}</a:tableStyleId>
              </a:tblPr>
              <a:tblGrid>
                <a:gridCol w="1113075">
                  <a:extLst>
                    <a:ext uri="{9D8B030D-6E8A-4147-A177-3AD203B41FA5}">
                      <a16:colId xmlns:a16="http://schemas.microsoft.com/office/drawing/2014/main" val="20000"/>
                    </a:ext>
                  </a:extLst>
                </a:gridCol>
                <a:gridCol w="688050">
                  <a:extLst>
                    <a:ext uri="{9D8B030D-6E8A-4147-A177-3AD203B41FA5}">
                      <a16:colId xmlns:a16="http://schemas.microsoft.com/office/drawing/2014/main" val="20001"/>
                    </a:ext>
                  </a:extLst>
                </a:gridCol>
                <a:gridCol w="918350">
                  <a:extLst>
                    <a:ext uri="{9D8B030D-6E8A-4147-A177-3AD203B41FA5}">
                      <a16:colId xmlns:a16="http://schemas.microsoft.com/office/drawing/2014/main" val="20002"/>
                    </a:ext>
                  </a:extLst>
                </a:gridCol>
                <a:gridCol w="918350">
                  <a:extLst>
                    <a:ext uri="{9D8B030D-6E8A-4147-A177-3AD203B41FA5}">
                      <a16:colId xmlns:a16="http://schemas.microsoft.com/office/drawing/2014/main" val="20003"/>
                    </a:ext>
                  </a:extLst>
                </a:gridCol>
                <a:gridCol w="918350">
                  <a:extLst>
                    <a:ext uri="{9D8B030D-6E8A-4147-A177-3AD203B41FA5}">
                      <a16:colId xmlns:a16="http://schemas.microsoft.com/office/drawing/2014/main" val="20004"/>
                    </a:ext>
                  </a:extLst>
                </a:gridCol>
                <a:gridCol w="918350">
                  <a:extLst>
                    <a:ext uri="{9D8B030D-6E8A-4147-A177-3AD203B41FA5}">
                      <a16:colId xmlns:a16="http://schemas.microsoft.com/office/drawing/2014/main" val="20005"/>
                    </a:ext>
                  </a:extLst>
                </a:gridCol>
                <a:gridCol w="918350">
                  <a:extLst>
                    <a:ext uri="{9D8B030D-6E8A-4147-A177-3AD203B41FA5}">
                      <a16:colId xmlns:a16="http://schemas.microsoft.com/office/drawing/2014/main" val="20006"/>
                    </a:ext>
                  </a:extLst>
                </a:gridCol>
                <a:gridCol w="918350">
                  <a:extLst>
                    <a:ext uri="{9D8B030D-6E8A-4147-A177-3AD203B41FA5}">
                      <a16:colId xmlns:a16="http://schemas.microsoft.com/office/drawing/2014/main" val="20007"/>
                    </a:ext>
                  </a:extLst>
                </a:gridCol>
                <a:gridCol w="918350">
                  <a:extLst>
                    <a:ext uri="{9D8B030D-6E8A-4147-A177-3AD203B41FA5}">
                      <a16:colId xmlns:a16="http://schemas.microsoft.com/office/drawing/2014/main" val="20008"/>
                    </a:ext>
                  </a:extLst>
                </a:gridCol>
              </a:tblGrid>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Task Order</a:t>
                      </a:r>
                      <a:endParaRPr sz="800" b="1" u="none" strike="noStrike" cap="none">
                        <a:solidFill>
                          <a:schemeClr val="dk2"/>
                        </a:solidFill>
                        <a:latin typeface="Source Sans Pro"/>
                        <a:ea typeface="Source Sans Pro"/>
                        <a:cs typeface="Source Sans Pro"/>
                        <a:sym typeface="Source Sans Pro"/>
                      </a:endParaRPr>
                    </a:p>
                  </a:txBody>
                  <a:tcPr marL="0" marR="45700" marT="41125" marB="411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8">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36C10B21N0070001 / 0001</a:t>
                      </a:r>
                      <a:endParaRPr sz="800" b="1"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CLIN</a:t>
                      </a:r>
                      <a:endParaRPr sz="800" b="1" u="none" strike="noStrike" cap="none">
                        <a:solidFill>
                          <a:schemeClr val="dk2"/>
                        </a:solidFill>
                        <a:latin typeface="Source Sans Pro"/>
                        <a:ea typeface="Source Sans Pro"/>
                        <a:cs typeface="Source Sans Pro"/>
                        <a:sym typeface="Source Sans Pro"/>
                      </a:endParaRPr>
                    </a:p>
                  </a:txBody>
                  <a:tcPr marL="0" marR="45700" marT="41125" marB="41125" anchor="ctr">
                    <a:lnL w="9525" cap="flat" cmpd="sng">
                      <a:solidFill>
                        <a:srgbClr val="FFFFFF">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8">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0001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Sprint #</a:t>
                      </a:r>
                      <a:endParaRPr sz="800" b="1" u="none" strike="noStrike" cap="none">
                        <a:solidFill>
                          <a:schemeClr val="dk2"/>
                        </a:solidFill>
                        <a:latin typeface="Source Sans Pro"/>
                        <a:ea typeface="Source Sans Pro"/>
                        <a:cs typeface="Source Sans Pro"/>
                        <a:sym typeface="Source Sans Pro"/>
                      </a:endParaRPr>
                    </a:p>
                  </a:txBody>
                  <a:tcPr marL="0" marR="45700" marT="41125" marB="41125" anchor="ctr">
                    <a:lnL w="9525" cap="flat" cmpd="sng">
                      <a:solidFill>
                        <a:srgbClr val="FFFFFF">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0</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2</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3</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4</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5</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6</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7</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264500">
                <a:tc>
                  <a:txBody>
                    <a:bodyPr/>
                    <a:lstStyle/>
                    <a:p>
                      <a:pPr marL="0" marR="0" lvl="0" indent="0" algn="r" rtl="0">
                        <a:lnSpc>
                          <a:spcPct val="115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Sprint Approver Name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000"/>
                        <a:buFont typeface="Arial"/>
                        <a:buNone/>
                      </a:pPr>
                      <a:r>
                        <a:rPr lang="en-US" sz="800">
                          <a:solidFill>
                            <a:schemeClr val="dk2"/>
                          </a:solidFill>
                          <a:latin typeface="Source Sans Pro"/>
                          <a:ea typeface="Source Sans Pro"/>
                          <a:cs typeface="Source Sans Pro"/>
                          <a:sym typeface="Source Sans Pro"/>
                        </a:rPr>
                        <a:t>Lauren Alexanderson</a:t>
                      </a:r>
                      <a:endParaRPr sz="800">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Lauren Alexanderson or </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Meg Peters</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000"/>
                        <a:buFont typeface="Arial"/>
                        <a:buNone/>
                      </a:pPr>
                      <a:r>
                        <a:rPr lang="en-US" sz="800">
                          <a:solidFill>
                            <a:schemeClr val="dk2"/>
                          </a:solidFill>
                          <a:latin typeface="Source Sans Pro"/>
                          <a:ea typeface="Source Sans Pro"/>
                          <a:cs typeface="Source Sans Pro"/>
                          <a:sym typeface="Source Sans Pro"/>
                        </a:rPr>
                        <a:t>Meg Peters</a:t>
                      </a:r>
                      <a:endParaRPr sz="800">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000"/>
                        <a:buFont typeface="Arial"/>
                        <a:buNone/>
                      </a:pPr>
                      <a:r>
                        <a:rPr lang="en-US" sz="800">
                          <a:solidFill>
                            <a:schemeClr val="dk2"/>
                          </a:solidFill>
                          <a:latin typeface="Source Sans Pro"/>
                          <a:ea typeface="Source Sans Pro"/>
                          <a:cs typeface="Source Sans Pro"/>
                          <a:sym typeface="Source Sans Pro"/>
                        </a:rPr>
                        <a:t>Meg Peters</a:t>
                      </a:r>
                      <a:endParaRPr sz="800">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Tracey Mulrooney</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Tracey Mulrooney</a:t>
                      </a:r>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Tracey Mulrooney</a:t>
                      </a:r>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Tracey Mulrooney</a:t>
                      </a:r>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PoP</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800">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800">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800" i="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Running Total</a:t>
                      </a:r>
                      <a:endParaRPr sz="800" b="1" i="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Source Sans Pro"/>
                          <a:ea typeface="Source Sans Pro"/>
                          <a:cs typeface="Source Sans Pro"/>
                          <a:sym typeface="Source Sans Pro"/>
                        </a:rPr>
                        <a:t>1 of 26</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2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3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rPr>
                        <a:t>4 </a:t>
                      </a:r>
                      <a:r>
                        <a:rPr lang="en-US" sz="800">
                          <a:solidFill>
                            <a:schemeClr val="dk2"/>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of</a:t>
                      </a:r>
                      <a:r>
                        <a:rPr lang="en-US" sz="800">
                          <a:solidFill>
                            <a:schemeClr val="dk2"/>
                          </a:solidFill>
                        </a:rPr>
                        <a:t>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rPr>
                        <a:t>5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rPr>
                        <a:t>6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Approval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9/7/2021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en-US" sz="800" u="none" strike="noStrike" cap="none">
                          <a:solidFill>
                            <a:schemeClr val="dk2"/>
                          </a:solidFill>
                          <a:latin typeface="Source Sans Pro"/>
                          <a:ea typeface="Source Sans Pro"/>
                          <a:cs typeface="Source Sans Pro"/>
                          <a:sym typeface="Source Sans Pro"/>
                        </a:rPr>
                        <a:t>9/21/2021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11/2/2021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11/19/2021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Start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9/8/2021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9/22/2021 </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10/6/2021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10/20/2021</a:t>
                      </a:r>
                      <a:endParaRPr sz="800">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11/3/2021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11/17/2021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End / Demo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10/5/2021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11/2/2021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11/16/2021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11/30/2021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187975">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PO Acceptance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a:t>
                      </a:r>
                      <a:r>
                        <a:rPr lang="en-US" sz="800">
                          <a:solidFill>
                            <a:schemeClr val="dk2"/>
                          </a:solidFill>
                          <a:latin typeface="Source Sans Pro"/>
                          <a:ea typeface="Source Sans Pro"/>
                          <a:cs typeface="Source Sans Pro"/>
                          <a:sym typeface="Source Sans Pro"/>
                        </a:rPr>
                        <a:t>5</a:t>
                      </a:r>
                      <a:r>
                        <a:rPr lang="en-US" sz="800" u="none" strike="noStrike" cap="none">
                          <a:solidFill>
                            <a:schemeClr val="dk2"/>
                          </a:solidFill>
                          <a:latin typeface="Source Sans Pro"/>
                          <a:ea typeface="Source Sans Pro"/>
                          <a:cs typeface="Source Sans Pro"/>
                          <a:sym typeface="Source Sans Pro"/>
                        </a:rPr>
                        <a:t>/2021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11/2/2021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11/17/2021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187975">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COR Acceptance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10/26/21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r h="187975">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Invoice Submitted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9/24/2021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10/11/21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10/19/21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1"/>
                  </a:ext>
                </a:extLst>
              </a:tr>
              <a:tr h="111450">
                <a:tc>
                  <a:txBody>
                    <a:bodyPr/>
                    <a:lstStyle/>
                    <a:p>
                      <a:pPr marL="0" marR="0" lvl="0" indent="0" algn="r" rtl="0">
                        <a:lnSpc>
                          <a:spcPct val="115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Invoice Paid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10/12/21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10/26/21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Pending</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98" name="Google Shape;398;gf69b283f39_4_7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Sprint Tracker</a:t>
            </a:r>
            <a:endParaRPr sz="3200"/>
          </a:p>
        </p:txBody>
      </p:sp>
      <p:sp>
        <p:nvSpPr>
          <p:cNvPr id="399" name="Google Shape;399;gf69b283f39_4_7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f69b283f39_4_634"/>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2 Demo</a:t>
            </a:r>
            <a:endParaRPr/>
          </a:p>
          <a:p>
            <a:pPr marL="0" lvl="0" indent="0" algn="l" rtl="0">
              <a:lnSpc>
                <a:spcPct val="100000"/>
              </a:lnSpc>
              <a:spcBef>
                <a:spcPts val="0"/>
              </a:spcBef>
              <a:spcAft>
                <a:spcPts val="0"/>
              </a:spcAft>
              <a:buClr>
                <a:schemeClr val="lt1"/>
              </a:buClr>
              <a:buSzPct val="100000"/>
              <a:buFont typeface="Source Sans Pro"/>
              <a:buNone/>
            </a:pPr>
            <a:r>
              <a:rPr lang="en-US" b="0"/>
              <a:t>18 October 2021</a:t>
            </a:r>
            <a:endParaRPr b="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69b283f39_4_25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410" name="Google Shape;410;gf69b283f39_4_254"/>
          <p:cNvGraphicFramePr/>
          <p:nvPr/>
        </p:nvGraphicFramePr>
        <p:xfrm>
          <a:off x="526600" y="3219726"/>
          <a:ext cx="3000000" cy="3000000"/>
        </p:xfrm>
        <a:graphic>
          <a:graphicData uri="http://schemas.openxmlformats.org/drawingml/2006/table">
            <a:tbl>
              <a:tblPr firstRow="1" bandRow="1">
                <a:noFill/>
                <a:tableStyleId>{04B43867-3A1F-4ADA-8E2A-0590061AFCAF}</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Research Plan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Approved research plan ready for recruitment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Tree test designed and built in Treejack</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Recruiting Update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Staff roster maintained and updates included in reporting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Working Group Preparation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Team has co-created and prepared for an engaging working group session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Account, Sitewide and Mikki and Danielle conducted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Technical Discovery</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Mike Chelen and Cory Trimm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Contract Onboarding / Governance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Contract reports provided on time</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GitHub repo setup in Healthcare with proper IA</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Apartment updates are presented at ToT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11" name="Google Shape;411;gf69b283f39_4_254"/>
          <p:cNvSpPr txBox="1"/>
          <p:nvPr/>
        </p:nvSpPr>
        <p:spPr>
          <a:xfrm>
            <a:off x="457200" y="916950"/>
            <a:ext cx="8229600" cy="23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Develop a research plan and identify, prepare, and review all resources needed to conduct IA testing. Continue building the team. Start preparation for the Apartment Working Group session.</a:t>
            </a:r>
            <a:r>
              <a:rPr lang="en-US" sz="8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Conduct introduction and knowledge transfer sessions with the Account team (10/18), Identity team (10/25), and Sitewide team (10/13)</a:t>
            </a:r>
            <a:r>
              <a:rPr lang="en-US" sz="800" b="0" i="0" u="none" strike="noStrike" cap="none">
                <a:solidFill>
                  <a:schemeClr val="dk2"/>
                </a:solidFill>
                <a:latin typeface="Source Sans Pro"/>
                <a:ea typeface="Source Sans Pro"/>
                <a:cs typeface="Source Sans Pro"/>
                <a:sym typeface="Source Sans Pro"/>
              </a:rPr>
              <a: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Create version of  existing wireframes in Sketch to use for testing and initial POC environment setup. Build and maintain awareness of the modernized VAMC products. Continue technical discovery. Begin creating the roadmap by layering in the information we have up to this point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Epics</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IA Tree Test 1: Research Plan &amp; Build in Optimal Workshop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Building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Prepare for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Stakeholder engagement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Technical Discovery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Governance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Onboarding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412" name="Google Shape;412;gf69b283f39_4_25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2 Approval </a:t>
            </a:r>
            <a:endParaRPr b="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f8e3c1d6a6_0_3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18" name="Google Shape;418;gf8e3c1d6a6_0_3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2 Update</a:t>
            </a:r>
            <a:endParaRPr/>
          </a:p>
        </p:txBody>
      </p:sp>
      <p:sp>
        <p:nvSpPr>
          <p:cNvPr id="419" name="Google Shape;419;gf8e3c1d6a6_0_31"/>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chemeClr val="dk2"/>
                </a:solidFill>
                <a:latin typeface="Source Sans Pro"/>
                <a:ea typeface="Source Sans Pro"/>
                <a:cs typeface="Source Sans Pro"/>
                <a:sym typeface="Source Sans Pro"/>
              </a:rPr>
              <a:t>Sprint 2 focused on designing the research plan, preparing for the Working Group, and wrapping the first cycle of technical discovery, among other goals.</a:t>
            </a:r>
            <a:endParaRPr sz="11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800"/>
              <a:buFont typeface="Arial"/>
              <a:buNone/>
            </a:pPr>
            <a:endParaRPr sz="11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r>
              <a:rPr lang="en-US" sz="1000">
                <a:solidFill>
                  <a:schemeClr val="dk2"/>
                </a:solidFill>
                <a:latin typeface="Source Sans Pro"/>
                <a:ea typeface="Source Sans Pro"/>
                <a:cs typeface="Source Sans Pro"/>
                <a:sym typeface="Source Sans Pro"/>
              </a:rPr>
              <a:t>Building off the momentum from Sprint 1, we used our newly built Zenhub backlog to track our progress towards sprint deliverables. We collaboratively further refined the research plan and developed the tree test in Treejack. Our various introductions / conversations with key partners from other teams helped to shape our understanding of the POC. Team feedback and reflection helped us continue to strengthen our process and workflow in real time.</a:t>
            </a:r>
            <a:endParaRPr sz="1000">
              <a:solidFill>
                <a:schemeClr val="dk2"/>
              </a:solidFill>
              <a:latin typeface="Source Sans Pro"/>
              <a:ea typeface="Source Sans Pro"/>
              <a:cs typeface="Source Sans Pro"/>
              <a:sym typeface="Source Sans Pro"/>
            </a:endParaRPr>
          </a:p>
        </p:txBody>
      </p:sp>
      <p:pic>
        <p:nvPicPr>
          <p:cNvPr id="420" name="Google Shape;420;gf8e3c1d6a6_0_31"/>
          <p:cNvPicPr preferRelativeResize="0"/>
          <p:nvPr/>
        </p:nvPicPr>
        <p:blipFill>
          <a:blip r:embed="rId3">
            <a:alphaModFix/>
          </a:blip>
          <a:stretch>
            <a:fillRect/>
          </a:stretch>
        </p:blipFill>
        <p:spPr>
          <a:xfrm>
            <a:off x="1581975" y="2571750"/>
            <a:ext cx="2257717" cy="2169525"/>
          </a:xfrm>
          <a:prstGeom prst="rect">
            <a:avLst/>
          </a:prstGeom>
          <a:noFill/>
          <a:ln>
            <a:noFill/>
          </a:ln>
        </p:spPr>
      </p:pic>
      <p:pic>
        <p:nvPicPr>
          <p:cNvPr id="421" name="Google Shape;421;gf8e3c1d6a6_0_31"/>
          <p:cNvPicPr preferRelativeResize="0"/>
          <p:nvPr/>
        </p:nvPicPr>
        <p:blipFill>
          <a:blip r:embed="rId4">
            <a:alphaModFix/>
          </a:blip>
          <a:stretch>
            <a:fillRect/>
          </a:stretch>
        </p:blipFill>
        <p:spPr>
          <a:xfrm>
            <a:off x="4090775" y="2604801"/>
            <a:ext cx="3471252" cy="2169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f8e3c1d6a6_0_3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27" name="Google Shape;427;gf8e3c1d6a6_0_3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2 Update (1 of 2)</a:t>
            </a:r>
            <a:endParaRPr/>
          </a:p>
        </p:txBody>
      </p:sp>
      <p:sp>
        <p:nvSpPr>
          <p:cNvPr id="428" name="Google Shape;428;gf8e3c1d6a6_0_39"/>
          <p:cNvSpPr txBox="1"/>
          <p:nvPr/>
        </p:nvSpPr>
        <p:spPr>
          <a:xfrm>
            <a:off x="464100" y="1320800"/>
            <a:ext cx="49305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Deep Dive into Research, Discovery, and Proof of Concept</a:t>
            </a:r>
            <a:endParaRPr sz="800" b="1"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Created the agenda and discussion guide for technical discovery sessions on 10/6.</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Conducted and debriefed initial technical discovery session with Michael Chelen to learn about the VA.gov architecture and identify the additional resources, relevant systems, and people that are critical to delivering the POC on 10/7.</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Scheduled technical discovery sessions on 10/7.</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Created the process for downloading, storing, and conducting synthesis on notes and learnings from discovery discussions on 10/7.</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Got write access to VA.gov repos and created new section for health-apartment in va-gov.teams on 10/5.</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Began creating the research plan to test the IA and discoverability of content within the Apartment on 10/7.</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Updated technical discovery discussion guide in preparation for our meeting with Cory Trimm, the Director of Engineering at OCTO on 10/12.</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technical discovery and introductory meeting with Cory Trimm, learned about VA.gov data and identity and sharing our approach to discovery on 10/12.</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Met with Mikki Northuis (Information Architect) and Danielle Thierry (Sitewide Content Lead), made introductions and discussed maintenance and minimization of content and design debt  10/13.</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and debriefed introductory meeting with Dave Conlon (Crew Chief, Public Website), showed the Apartment wireframes and learned more about how to engage the Public Website team on 10/13.</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Added issues to the backlog based on technical discovery sessions, including API research, CERNER and Community Care downloads, and Content, Auth, and Navigation downloads, on 10/14.</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Synthesized all notes from previous technical discovery sessions and updated our technical discovery mural with key learnings, risks, assumptions, and questions on 10/14.</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Documented the current state of our technical discovery findings into a summary on Github outlining our research questions, key findings, who we’ve talked to, recommendations, and further research needed on 10/15.</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Co-created and developed the research plan in GitHub on 10/13-10/15.</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Converted existing site map into excel format and uploaded it into Optimal Workshop, developed tasks, and built the Treejack test on 10/13-10/15.</a:t>
            </a:r>
            <a:endParaRPr sz="800">
              <a:solidFill>
                <a:schemeClr val="dk2"/>
              </a:solidFill>
              <a:latin typeface="Source Sans Pro"/>
              <a:ea typeface="Source Sans Pro"/>
              <a:cs typeface="Source Sans Pro"/>
              <a:sym typeface="Source Sans Pro"/>
            </a:endParaRPr>
          </a:p>
        </p:txBody>
      </p:sp>
      <p:sp>
        <p:nvSpPr>
          <p:cNvPr id="429" name="Google Shape;429;gf8e3c1d6a6_0_39"/>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430" name="Google Shape;430;gf8e3c1d6a6_0_39"/>
          <p:cNvSpPr txBox="1"/>
          <p:nvPr/>
        </p:nvSpPr>
        <p:spPr>
          <a:xfrm>
            <a:off x="5394600" y="1320800"/>
            <a:ext cx="36297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800" b="1" i="0" u="none" strike="noStrike" cap="none">
                <a:solidFill>
                  <a:schemeClr val="dk2"/>
                </a:solidFill>
                <a:latin typeface="Source Sans Pro"/>
                <a:ea typeface="Source Sans Pro"/>
                <a:cs typeface="Source Sans Pro"/>
                <a:sym typeface="Source Sans Pro"/>
              </a:rPr>
              <a:t>Onboard Landing Team and Kickoff Project</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Established weekly Problem Solving sessions with MO leadership to provide guidance and steering on 10/6.</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Conducted PM Orientation with Shira, learning more about the collaboration cycle and how to engage with the Platform team on 10/7.</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Attended Identity Working Group session on 10/7.</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Conducted SteerCo meeting with Lauren on 10/7.</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Synthesized research from working group sessions on 10/13. </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Apartment Working Group co-creation session with Meg and Lauren to align on objectives on 10/14.</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Created Apartment Working Group agenda and materials for review on 10/15.</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Attended Mobile Flagship App Sync and Identity Working Group sessions on 10/14.</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f94727ec38_0_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36" name="Google Shape;436;gf94727ec38_0_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2 Update (2 of 2)</a:t>
            </a:r>
            <a:endParaRPr/>
          </a:p>
        </p:txBody>
      </p:sp>
      <p:sp>
        <p:nvSpPr>
          <p:cNvPr id="437" name="Google Shape;437;gf94727ec38_0_7"/>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438" name="Google Shape;438;gf94727ec38_0_7"/>
          <p:cNvSpPr txBox="1"/>
          <p:nvPr/>
        </p:nvSpPr>
        <p:spPr>
          <a:xfrm>
            <a:off x="460650" y="1320800"/>
            <a:ext cx="42639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Problem Definition, Approach, &amp; Sprint Planning</a:t>
            </a:r>
            <a:endParaRPr sz="800" b="1"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Conducted Sprint 2 Kickoff to launch the sprint aligned on sprint goals (below), priorities, and deliverables, clarify responsibilities, and raise and mitigate risks on 10/6.</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Prepared slide for Team of Teams, reviewed with Liz and Jeff S., and presented to Team of Teams on 10/5.</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Prepared the Team of Teams slide and conducted a review cycle prior to the Team of Teams meeting on 10/12.</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Attended the Team of Teams meeting and presented team updates to the ecosystem on 10/12.</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Rescheduled Sprint 2 Demo due to the OCTO offsite on 10/12.</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Backlog Grooming on 10/13.</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Sprint 3 Planning, aligning on high priority goals and epics, on 10/14. </a:t>
            </a:r>
            <a:endParaRPr sz="800">
              <a:solidFill>
                <a:schemeClr val="dk2"/>
              </a:solidFill>
              <a:latin typeface="Source Sans Pro"/>
              <a:ea typeface="Source Sans Pro"/>
              <a:cs typeface="Source Sans Pro"/>
              <a:sym typeface="Source Sans Pro"/>
            </a:endParaRPr>
          </a:p>
        </p:txBody>
      </p:sp>
      <p:sp>
        <p:nvSpPr>
          <p:cNvPr id="439" name="Google Shape;439;gf94727ec38_0_7"/>
          <p:cNvSpPr txBox="1"/>
          <p:nvPr/>
        </p:nvSpPr>
        <p:spPr>
          <a:xfrm>
            <a:off x="4941900" y="1320800"/>
            <a:ext cx="3903900" cy="264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Recruiting, Hiring, and Onboarding</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Drink, Nadya, and Jared completed fingerprinting on 10/4-10/7.</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Interviewed 3 UX Lead candidates on 10/4-10/7.</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Extended an offer to 1 UX Lead on 10/7.</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Submitted first monthly Contract Program Management Plan on 10/7.</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Scheduled monthly Contractual Reporting Session on 10/7.</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Attended Meeting to Discuss FAR 52.223-99 Ensuring Adequate COVID-19 Safety Protocols for Federal Contractors (OCT 2021) (DEVIATION) for CEDAR on 10/13.</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Signed and returned Contract Mod on 10/13.</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Contractual Reporting Session to discuss the program, address risks, and review the monthly project management plan on 10/13.</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Paula completed fingerprinting on 10/14.</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Revised and posted Product Manager Job Description on 10/12</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Added 1 product manager candidate to the pipeline 10/13</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Added 1 Visual Designer to the pipeline 10/13</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Interviewed 1 lead for UX designer 10/14</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Drink, Jared, Nadya, and Paula's fingerprints, pending adjudication to begin security clearance process 10/12-10/15</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working session to develop onboarding strategy and execution plan for onboarding new hires onto team on 10/15.</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Mission</a:t>
            </a:r>
            <a:endParaRPr/>
          </a:p>
        </p:txBody>
      </p:sp>
      <p:sp>
        <p:nvSpPr>
          <p:cNvPr id="308" name="Google Shape;308;p4"/>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2"/>
              </a:buClr>
              <a:buSzPts val="2400"/>
              <a:buNone/>
            </a:pPr>
            <a:endParaRPr i="1"/>
          </a:p>
          <a:p>
            <a:pPr marL="0" lvl="0" indent="0" algn="l" rtl="0">
              <a:lnSpc>
                <a:spcPct val="120000"/>
              </a:lnSpc>
              <a:spcBef>
                <a:spcPts val="600"/>
              </a:spcBef>
              <a:spcAft>
                <a:spcPts val="0"/>
              </a:spcAft>
              <a:buClr>
                <a:schemeClr val="dk2"/>
              </a:buClr>
              <a:buSzPts val="2400"/>
              <a:buNone/>
            </a:pPr>
            <a:r>
              <a:rPr lang="en-US" i="1"/>
              <a:t>The CEDAR IDIQ will connect VA employees with industry partners to deliver high-quality, digital products following modern best practices to improve service delivery to Veterans.</a:t>
            </a:r>
            <a:endParaRPr/>
          </a:p>
        </p:txBody>
      </p:sp>
      <p:sp>
        <p:nvSpPr>
          <p:cNvPr id="309" name="Google Shape;309;p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VA CEDAR IDIQ</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f69b283f39_4_35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45" name="Google Shape;445;gf69b283f39_4_35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2 Links to Work</a:t>
            </a:r>
            <a:endParaRPr/>
          </a:p>
        </p:txBody>
      </p:sp>
      <p:sp>
        <p:nvSpPr>
          <p:cNvPr id="446" name="Google Shape;446;gf69b283f39_4_353"/>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1200" b="1"/>
              <a:t>IA Tree Test Research Plan</a:t>
            </a:r>
            <a:endParaRPr sz="1200" b="1"/>
          </a:p>
          <a:p>
            <a:pPr marL="228600" lvl="0" indent="-152400" algn="l" rtl="0">
              <a:lnSpc>
                <a:spcPct val="100000"/>
              </a:lnSpc>
              <a:spcBef>
                <a:spcPts val="1000"/>
              </a:spcBef>
              <a:spcAft>
                <a:spcPts val="0"/>
              </a:spcAft>
              <a:buSzPts val="1200"/>
              <a:buChar char="•"/>
            </a:pPr>
            <a:r>
              <a:rPr lang="en-US" sz="1200"/>
              <a:t>Link </a:t>
            </a:r>
            <a:r>
              <a:rPr lang="en-US" sz="1200" u="sng">
                <a:solidFill>
                  <a:schemeClr val="hlink"/>
                </a:solidFill>
                <a:hlinkClick r:id="rId3"/>
              </a:rPr>
              <a:t>here</a:t>
            </a:r>
            <a:r>
              <a:rPr lang="en-US" sz="1200"/>
              <a:t>.</a:t>
            </a:r>
            <a:endParaRPr sz="1200"/>
          </a:p>
          <a:p>
            <a:pPr marL="0" lvl="0" indent="0" algn="l" rtl="0">
              <a:lnSpc>
                <a:spcPct val="100000"/>
              </a:lnSpc>
              <a:spcBef>
                <a:spcPts val="1000"/>
              </a:spcBef>
              <a:spcAft>
                <a:spcPts val="0"/>
              </a:spcAft>
              <a:buNone/>
            </a:pPr>
            <a:r>
              <a:rPr lang="en-US" sz="1200" b="1"/>
              <a:t>IA Tree Test in Treejack</a:t>
            </a:r>
            <a:endParaRPr sz="1200" b="1"/>
          </a:p>
          <a:p>
            <a:pPr marL="228600" lvl="0" indent="-152400" algn="l" rtl="0">
              <a:lnSpc>
                <a:spcPct val="100000"/>
              </a:lnSpc>
              <a:spcBef>
                <a:spcPts val="1000"/>
              </a:spcBef>
              <a:spcAft>
                <a:spcPts val="0"/>
              </a:spcAft>
              <a:buSzPts val="1200"/>
              <a:buChar char="•"/>
            </a:pPr>
            <a:r>
              <a:rPr lang="en-US" sz="1200"/>
              <a:t>Link </a:t>
            </a:r>
            <a:r>
              <a:rPr lang="en-US" sz="1200" u="sng">
                <a:solidFill>
                  <a:schemeClr val="hlink"/>
                </a:solidFill>
                <a:hlinkClick r:id="rId4"/>
              </a:rPr>
              <a:t>here</a:t>
            </a:r>
            <a:r>
              <a:rPr lang="en-US" sz="1200"/>
              <a:t>.</a:t>
            </a:r>
            <a:endParaRPr sz="1200"/>
          </a:p>
          <a:p>
            <a:pPr marL="0" lvl="0" indent="0" algn="l" rtl="0">
              <a:lnSpc>
                <a:spcPct val="100000"/>
              </a:lnSpc>
              <a:spcBef>
                <a:spcPts val="1000"/>
              </a:spcBef>
              <a:spcAft>
                <a:spcPts val="0"/>
              </a:spcAft>
              <a:buNone/>
            </a:pPr>
            <a:r>
              <a:rPr lang="en-US" sz="1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Working Group Preparation</a:t>
            </a:r>
            <a:endParaRPr sz="1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endParaRPr>
          </a:p>
          <a:p>
            <a:pPr marL="228600" lvl="0" indent="-133350" algn="l" rtl="0">
              <a:lnSpc>
                <a:spcPct val="100000"/>
              </a:lnSpc>
              <a:spcBef>
                <a:spcPts val="1000"/>
              </a:spcBef>
              <a:spcAft>
                <a:spcPts val="0"/>
              </a:spcAft>
              <a:buSzPts val="1200"/>
              <a:buChar char="•"/>
            </a:pPr>
            <a:r>
              <a:rPr lang="en-US" sz="12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Working Group research synthesis and co-creation </a:t>
            </a:r>
            <a:r>
              <a:rPr lang="en-US" sz="1200" u="sng">
                <a:solidFill>
                  <a:schemeClr val="hlink"/>
                </a:solidFill>
                <a:hlinkClick r:id="rId5"/>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here</a:t>
            </a:r>
            <a:r>
              <a:rPr lang="en-US" sz="12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a:t>
            </a:r>
            <a:endParaRPr sz="1200"/>
          </a:p>
          <a:p>
            <a:pPr marL="0" lvl="0" indent="0" algn="l" rtl="0">
              <a:lnSpc>
                <a:spcPct val="100000"/>
              </a:lnSpc>
              <a:spcBef>
                <a:spcPts val="1000"/>
              </a:spcBef>
              <a:spcAft>
                <a:spcPts val="0"/>
              </a:spcAft>
              <a:buNone/>
            </a:pPr>
            <a:r>
              <a:rPr lang="en-US" sz="1200" b="1"/>
              <a:t>Technical Discovery</a:t>
            </a:r>
            <a:endParaRPr sz="1200" b="1"/>
          </a:p>
          <a:p>
            <a:pPr marL="228600" lvl="0" indent="-152400" algn="l" rtl="0">
              <a:lnSpc>
                <a:spcPct val="100000"/>
              </a:lnSpc>
              <a:spcBef>
                <a:spcPts val="1000"/>
              </a:spcBef>
              <a:spcAft>
                <a:spcPts val="0"/>
              </a:spcAft>
              <a:buSzPts val="1200"/>
              <a:buChar char="•"/>
            </a:pPr>
            <a:r>
              <a:rPr lang="en-US" sz="1200"/>
              <a:t>Technical discovery synthesis </a:t>
            </a:r>
            <a:r>
              <a:rPr lang="en-US" sz="1200" u="sng">
                <a:solidFill>
                  <a:schemeClr val="hlink"/>
                </a:solidFill>
                <a:hlinkClick r:id="rId6"/>
              </a:rPr>
              <a:t>here.</a:t>
            </a:r>
            <a:endParaRPr sz="1200"/>
          </a:p>
          <a:p>
            <a:pPr marL="228600" lvl="0" indent="-152400" algn="l" rtl="0">
              <a:lnSpc>
                <a:spcPct val="100000"/>
              </a:lnSpc>
              <a:spcBef>
                <a:spcPts val="1000"/>
              </a:spcBef>
              <a:spcAft>
                <a:spcPts val="0"/>
              </a:spcAft>
              <a:buSzPts val="1200"/>
              <a:buChar char="•"/>
            </a:pPr>
            <a:r>
              <a:rPr lang="en-US" sz="1200"/>
              <a:t>Technical discovery Mural notes </a:t>
            </a:r>
            <a:r>
              <a:rPr lang="en-US" sz="1200" u="sng">
                <a:solidFill>
                  <a:schemeClr val="accent1"/>
                </a:solidFill>
                <a:hlinkClick r:id="rId7">
                  <a:extLst>
                    <a:ext uri="{A12FA001-AC4F-418D-AE19-62706E023703}">
                      <ahyp:hlinkClr xmlns:ahyp="http://schemas.microsoft.com/office/drawing/2018/hyperlinkcolor" val="tx"/>
                    </a:ext>
                  </a:extLst>
                </a:hlinkClick>
              </a:rPr>
              <a:t>here.</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f8e3c1d6a6_0_6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452" name="Google Shape;452;gf8e3c1d6a6_0_67"/>
          <p:cNvGraphicFramePr/>
          <p:nvPr/>
        </p:nvGraphicFramePr>
        <p:xfrm>
          <a:off x="526600" y="3219726"/>
          <a:ext cx="3000000" cy="3000000"/>
        </p:xfrm>
        <a:graphic>
          <a:graphicData uri="http://schemas.openxmlformats.org/drawingml/2006/table">
            <a:tbl>
              <a:tblPr firstRow="1" bandRow="1">
                <a:noFill/>
                <a:tableStyleId>{04B43867-3A1F-4ADA-8E2A-0590061AFCAF}</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Research Plan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sng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Approved research plan ready for recruitment</a:t>
                      </a:r>
                      <a:r>
                        <a:rPr lang="en-US" sz="800" u="none" strike="noStrike" cap="none">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 </a:t>
                      </a:r>
                      <a:r>
                        <a:rPr lang="en-US" sz="800" i="1">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Research plan will be ready for review and approval by end of sprint rather than approved for recruitment. </a:t>
                      </a:r>
                      <a:endParaRPr sz="800" u="none" strike="noStrike" cap="none">
                        <a:solidFill>
                          <a:srgbClr val="FF0000"/>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Tree test designed and built in Treejack</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Recruiting Update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Staff roster maintained and updates included in reporting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Working Group Preparation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Team has co-created and prepared for an engaging working group session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Account, Sitewide and Mikki and Danielle conducted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Technical Discovery</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Mike Chelen and Cory Trimm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Contract Onboarding / Governance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Contract reports provided on time</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GitHub repo setup in Healthcare with proper IA</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Apartment updates are presented at ToT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53" name="Google Shape;453;gf8e3c1d6a6_0_67"/>
          <p:cNvSpPr txBox="1"/>
          <p:nvPr/>
        </p:nvSpPr>
        <p:spPr>
          <a:xfrm>
            <a:off x="457200" y="916950"/>
            <a:ext cx="8229600" cy="23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Develop a research plan and identify, prepare, and review all resources needed to conduct IA testing. Continue building the team. Start preparation for the Apartment Working Group session.</a:t>
            </a:r>
            <a:r>
              <a:rPr lang="en-US" sz="8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 Conduct introduction and knowledge transfer sessions with the Account team (10/18), Identity team (10/25), and Sitewide team (10/13)</a:t>
            </a:r>
            <a:r>
              <a:rPr lang="en-US" sz="800" b="0" i="0" u="none" strike="noStrike" cap="none">
                <a:solidFill>
                  <a:schemeClr val="dk2"/>
                </a:solidFill>
                <a:latin typeface="Source Sans Pro"/>
                <a:ea typeface="Source Sans Pro"/>
                <a:cs typeface="Source Sans Pro"/>
                <a:sym typeface="Source Sans Pro"/>
              </a:rPr>
              <a: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Create version of  existing wireframes in Sketch to use for testing and initial POC environment setup. Build and maintain awareness of the modernized VAMC products. Continue technical discovery. Begin creating the roadmap by layering in the information we have up to this point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Epics</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IA Tree Test 1: Research Plan &amp; Build in Optimal Workshop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Building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Prepare for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Stakeholder engagement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Technical Discovery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Governance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Onboarding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454" name="Google Shape;454;gf8e3c1d6a6_0_6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2 Acceptance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f8e3c1d6a6_0_0"/>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3 Demo</a:t>
            </a:r>
            <a:endParaRPr/>
          </a:p>
          <a:p>
            <a:pPr marL="0" lvl="0" indent="0" algn="l" rtl="0">
              <a:lnSpc>
                <a:spcPct val="100000"/>
              </a:lnSpc>
              <a:spcBef>
                <a:spcPts val="0"/>
              </a:spcBef>
              <a:spcAft>
                <a:spcPts val="0"/>
              </a:spcAft>
              <a:buClr>
                <a:schemeClr val="lt1"/>
              </a:buClr>
              <a:buSzPct val="100000"/>
              <a:buFont typeface="Source Sans Pro"/>
              <a:buNone/>
            </a:pPr>
            <a:r>
              <a:rPr lang="en-US" b="0"/>
              <a:t>2 November 2021</a:t>
            </a:r>
            <a:endParaRPr b="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fae82c9e6b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465" name="Google Shape;465;gfae82c9e6b_0_0"/>
          <p:cNvGraphicFramePr/>
          <p:nvPr/>
        </p:nvGraphicFramePr>
        <p:xfrm>
          <a:off x="526600" y="3749501"/>
          <a:ext cx="3000000" cy="3000000"/>
        </p:xfrm>
        <a:graphic>
          <a:graphicData uri="http://schemas.openxmlformats.org/drawingml/2006/table">
            <a:tbl>
              <a:tblPr firstRow="1" bandRow="1">
                <a:noFill/>
                <a:tableStyleId>{04B43867-3A1F-4ADA-8E2A-0590061AFCAF}</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Working Group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Working group session conducted</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Follow-up actions completed</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Approved research plan ready for recruitment documented in GitHub</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Tree test recruitment launched</a:t>
                      </a:r>
                      <a:endParaRPr sz="800">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Tree test initiated with participants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 with </a:t>
                      </a:r>
                      <a:r>
                        <a:rPr lang="en-US" sz="800">
                          <a:solidFill>
                            <a:schemeClr val="dk2"/>
                          </a:solidFill>
                          <a:latin typeface="Source Sans Pro"/>
                          <a:ea typeface="Source Sans Pro"/>
                          <a:cs typeface="Source Sans Pro"/>
                          <a:sym typeface="Source Sans Pro"/>
                        </a:rPr>
                        <a:t>Identity team </a:t>
                      </a:r>
                      <a:r>
                        <a:rPr lang="en-US" sz="800" u="none" strike="noStrike" cap="none">
                          <a:solidFill>
                            <a:schemeClr val="dk2"/>
                          </a:solidFill>
                          <a:latin typeface="Source Sans Pro"/>
                          <a:ea typeface="Source Sans Pro"/>
                          <a:cs typeface="Source Sans Pro"/>
                          <a:sym typeface="Source Sans Pro"/>
                        </a:rPr>
                        <a:t>conducted </a:t>
                      </a:r>
                      <a:endParaRPr sz="800">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Mobile, Auth, DHM cross team sync attended</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Downloads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9"/>
                            </a:ext>
                          </a:extLst>
                        </a:rPr>
                        <a:t>CERNER, Community Care, Content and Auth, Navigation downloads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66" name="Google Shape;466;gfae82c9e6b_0_0"/>
          <p:cNvSpPr txBox="1"/>
          <p:nvPr/>
        </p:nvSpPr>
        <p:spPr>
          <a:xfrm>
            <a:off x="457200" y="916950"/>
            <a:ext cx="8160300" cy="2862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Sprint Dates: </a:t>
            </a:r>
            <a:r>
              <a:rPr lang="en-US" sz="900">
                <a:solidFill>
                  <a:schemeClr val="dk2"/>
                </a:solidFill>
                <a:latin typeface="Source Sans Pro"/>
                <a:ea typeface="Source Sans Pro"/>
                <a:cs typeface="Source Sans Pro"/>
                <a:sym typeface="Source Sans Pro"/>
              </a:rPr>
              <a:t>10/20/2021-11/2/2021</a:t>
            </a:r>
            <a:endParaRPr sz="9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0"/>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Conduct the first Apartment Working Group and follow-up with actions. Obtain approval for the IA Tree Test 1 Research Plan and Materials.</a:t>
            </a:r>
            <a:r>
              <a:rPr lang="en-US" sz="800">
                <a:solidFill>
                  <a:schemeClr val="dk2"/>
                </a:solidFill>
                <a:latin typeface="Source Sans Pro"/>
                <a:ea typeface="Source Sans Pro"/>
                <a:cs typeface="Source Sans Pro"/>
                <a:sym typeface="Source Sans Pro"/>
              </a:rPr>
              <a:t> </a:t>
            </a:r>
            <a:r>
              <a:rPr lang="en-US" sz="800" b="0" i="0" u="none" strike="noStrike" cap="none">
                <a:solidFill>
                  <a:schemeClr val="dk2"/>
                </a:solidFill>
                <a:latin typeface="Source Sans Pro"/>
                <a:ea typeface="Source Sans Pro"/>
                <a:cs typeface="Source Sans Pro"/>
                <a:sym typeface="Source Sans Pro"/>
              </a:rPr>
              <a:t>Begin recruiting for the IA Tree Test 1. Create an Apartment Product Outline. Continue to build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Continue knowledge transfer</a:t>
            </a:r>
            <a:r>
              <a:rPr lang="en-US" sz="800">
                <a:solidFill>
                  <a:schemeClr val="dk2"/>
                </a:solidFill>
                <a:latin typeface="Source Sans Pro"/>
                <a:ea typeface="Source Sans Pro"/>
                <a:cs typeface="Source Sans Pro"/>
                <a:sym typeface="Source Sans Pro"/>
              </a:rPr>
              <a:t>.</a:t>
            </a:r>
            <a:r>
              <a:rPr lang="en-US" sz="800" b="0" i="0" u="none" strike="noStrike" cap="none">
                <a:solidFill>
                  <a:schemeClr val="dk2"/>
                </a:solidFill>
                <a:latin typeface="Source Sans Pro"/>
                <a:ea typeface="Source Sans Pro"/>
                <a:cs typeface="Source Sans Pro"/>
                <a:sym typeface="Source Sans Pro"/>
              </a:rPr>
              <a:t> Understand the auth/unauth pathways</a:t>
            </a:r>
            <a:r>
              <a:rPr lang="en-US" sz="800">
                <a:solidFill>
                  <a:schemeClr val="dk2"/>
                </a:solidFill>
                <a:latin typeface="Source Sans Pro"/>
                <a:ea typeface="Source Sans Pro"/>
                <a:cs typeface="Source Sans Pro"/>
                <a:sym typeface="Source Sans Pro"/>
              </a:rPr>
              <a:t>.</a:t>
            </a:r>
            <a:r>
              <a:rPr lang="en-US" sz="800" b="0" i="0" u="none" strike="noStrike" cap="none">
                <a:solidFill>
                  <a:schemeClr val="dk2"/>
                </a:solidFill>
                <a:latin typeface="Source Sans Pro"/>
                <a:ea typeface="Source Sans Pro"/>
                <a:cs typeface="Source Sans Pro"/>
                <a:sym typeface="Source Sans Pro"/>
              </a:rPr>
              <a:t> Continue technical discovery, specifically API research and access to the MHV repo.</a:t>
            </a:r>
            <a:r>
              <a:rPr lang="en-US" sz="800">
                <a:solidFill>
                  <a:schemeClr val="dk2"/>
                </a:solidFill>
                <a:latin typeface="Source Sans Pro"/>
                <a:ea typeface="Source Sans Pro"/>
                <a:cs typeface="Source Sans Pro"/>
                <a:sym typeface="Source Sans Pro"/>
              </a:rPr>
              <a:t> </a:t>
            </a:r>
            <a:endParaRPr sz="800" i="1">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None/>
            </a:pPr>
            <a:endParaRPr sz="800" i="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1"/>
                  </a:ext>
                </a:extLst>
              </a:rPr>
              <a:t>Epics</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 First Apartment Working Group</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Obtain approval for </a:t>
            </a:r>
            <a:r>
              <a:rPr lang="en-US" sz="800" b="0" i="0" u="none" strike="noStrike" cap="none">
                <a:solidFill>
                  <a:schemeClr val="dk2"/>
                </a:solidFill>
                <a:latin typeface="Source Sans Pro"/>
                <a:ea typeface="Source Sans Pro"/>
                <a:cs typeface="Source Sans Pro"/>
                <a:sym typeface="Source Sans Pro"/>
              </a:rPr>
              <a:t>IA Tree Test 1</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Recruit for IA Tree Test 1</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 IA Tree Test 1</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 Health Apartment Product Outline</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Building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Downloads: CERNER, Community Care, Content and Auth, Navigation</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Technical Discovery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Stakeholder engagement</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Governance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Onboarding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467" name="Google Shape;467;gfae82c9e6b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3 Approval </a:t>
            </a:r>
            <a:endParaRPr b="0"/>
          </a:p>
        </p:txBody>
      </p:sp>
      <p:pic>
        <p:nvPicPr>
          <p:cNvPr id="468" name="Google Shape;468;gfae82c9e6b_0_0"/>
          <p:cNvPicPr preferRelativeResize="0"/>
          <p:nvPr/>
        </p:nvPicPr>
        <p:blipFill rotWithShape="1">
          <a:blip r:embed="rId3">
            <a:alphaModFix/>
          </a:blip>
          <a:srcRect t="17148" b="3567"/>
          <a:stretch/>
        </p:blipFill>
        <p:spPr>
          <a:xfrm>
            <a:off x="4013638" y="1890725"/>
            <a:ext cx="1929975" cy="1826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gfd122eee5c_4_0" descr="Health-APT-Working-Group-Pre-Read_10-27-2021_Page_04.jpg"/>
          <p:cNvPicPr preferRelativeResize="0"/>
          <p:nvPr/>
        </p:nvPicPr>
        <p:blipFill>
          <a:blip r:embed="rId3">
            <a:alphaModFix/>
          </a:blip>
          <a:stretch>
            <a:fillRect/>
          </a:stretch>
        </p:blipFill>
        <p:spPr>
          <a:xfrm>
            <a:off x="2876984" y="1409275"/>
            <a:ext cx="1488690" cy="837640"/>
          </a:xfrm>
          <a:prstGeom prst="rect">
            <a:avLst/>
          </a:prstGeom>
          <a:noFill/>
          <a:ln w="9525" cap="flat" cmpd="sng">
            <a:solidFill>
              <a:srgbClr val="434343"/>
            </a:solidFill>
            <a:prstDash val="solid"/>
            <a:round/>
            <a:headEnd type="none" w="sm" len="sm"/>
            <a:tailEnd type="none" w="sm" len="sm"/>
          </a:ln>
        </p:spPr>
      </p:pic>
      <p:pic>
        <p:nvPicPr>
          <p:cNvPr id="474" name="Google Shape;474;gfd122eee5c_4_0" descr="Health-APT-Working-Group-Pre-Read_10-27-2021_Page_03.jpg"/>
          <p:cNvPicPr preferRelativeResize="0"/>
          <p:nvPr/>
        </p:nvPicPr>
        <p:blipFill>
          <a:blip r:embed="rId4">
            <a:alphaModFix/>
          </a:blip>
          <a:stretch>
            <a:fillRect/>
          </a:stretch>
        </p:blipFill>
        <p:spPr>
          <a:xfrm>
            <a:off x="2797098" y="1592911"/>
            <a:ext cx="1488690" cy="837640"/>
          </a:xfrm>
          <a:prstGeom prst="rect">
            <a:avLst/>
          </a:prstGeom>
          <a:noFill/>
          <a:ln w="9525" cap="flat" cmpd="sng">
            <a:solidFill>
              <a:srgbClr val="434343"/>
            </a:solidFill>
            <a:prstDash val="solid"/>
            <a:round/>
            <a:headEnd type="none" w="sm" len="sm"/>
            <a:tailEnd type="none" w="sm" len="sm"/>
          </a:ln>
        </p:spPr>
      </p:pic>
      <p:pic>
        <p:nvPicPr>
          <p:cNvPr id="475" name="Google Shape;475;gfd122eee5c_4_0" descr="Health-APT-Working-Group-Pre-Read_10-27-2021_Page_02.jpg"/>
          <p:cNvPicPr preferRelativeResize="0"/>
          <p:nvPr/>
        </p:nvPicPr>
        <p:blipFill>
          <a:blip r:embed="rId5">
            <a:alphaModFix/>
          </a:blip>
          <a:stretch>
            <a:fillRect/>
          </a:stretch>
        </p:blipFill>
        <p:spPr>
          <a:xfrm>
            <a:off x="2717211" y="1776546"/>
            <a:ext cx="1488690" cy="837640"/>
          </a:xfrm>
          <a:prstGeom prst="rect">
            <a:avLst/>
          </a:prstGeom>
          <a:noFill/>
          <a:ln w="9525" cap="flat" cmpd="sng">
            <a:solidFill>
              <a:srgbClr val="434343"/>
            </a:solidFill>
            <a:prstDash val="solid"/>
            <a:round/>
            <a:headEnd type="none" w="sm" len="sm"/>
            <a:tailEnd type="none" w="sm" len="sm"/>
          </a:ln>
        </p:spPr>
      </p:pic>
      <p:sp>
        <p:nvSpPr>
          <p:cNvPr id="476" name="Google Shape;476;gfd122eee5c_4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77" name="Google Shape;477;gfd122eee5c_4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First Apartment Working Group</a:t>
            </a:r>
            <a:endParaRPr/>
          </a:p>
        </p:txBody>
      </p:sp>
      <p:sp>
        <p:nvSpPr>
          <p:cNvPr id="478" name="Google Shape;478;gfd122eee5c_4_0"/>
          <p:cNvSpPr txBox="1"/>
          <p:nvPr/>
        </p:nvSpPr>
        <p:spPr>
          <a:xfrm>
            <a:off x="460650" y="889850"/>
            <a:ext cx="2096400" cy="40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800" b="1">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100">
                <a:solidFill>
                  <a:schemeClr val="dk2"/>
                </a:solidFill>
                <a:latin typeface="Source Sans Pro"/>
                <a:ea typeface="Source Sans Pro"/>
                <a:cs typeface="Source Sans Pro"/>
                <a:sym typeface="Source Sans Pro"/>
              </a:rPr>
              <a:t>Conducted Apartment Working Group #1 with OCTO and OCC.</a:t>
            </a:r>
            <a:endParaRPr sz="11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100">
                <a:solidFill>
                  <a:schemeClr val="dk2"/>
                </a:solidFill>
                <a:latin typeface="Source Sans Pro"/>
                <a:ea typeface="Source Sans Pro"/>
                <a:cs typeface="Source Sans Pro"/>
                <a:sym typeface="Source Sans Pro"/>
              </a:rPr>
              <a:t>Accomplished objectives, including: (1) introduced our new Health Apartment Team; (2) shared how we got here, work to date, and what’s ahead; (3) continued to learn how our work builds off and impacts other teams’ work; (4) shared our vision for collaborating </a:t>
            </a:r>
            <a:endParaRPr sz="11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100">
                <a:solidFill>
                  <a:schemeClr val="dk2"/>
                </a:solidFill>
                <a:latin typeface="Source Sans Pro"/>
                <a:ea typeface="Source Sans Pro"/>
                <a:cs typeface="Source Sans Pro"/>
                <a:sym typeface="Source Sans Pro"/>
              </a:rPr>
              <a:t>Captured and distributed meeting minutes, follow-up email, gathered feedback via survey, and engaged OCC stakeholders in follow ups / action items.</a:t>
            </a:r>
            <a:endParaRPr sz="1100">
              <a:solidFill>
                <a:schemeClr val="dk2"/>
              </a:solidFill>
              <a:latin typeface="Source Sans Pro"/>
              <a:ea typeface="Source Sans Pro"/>
              <a:cs typeface="Source Sans Pro"/>
              <a:sym typeface="Source Sans Pro"/>
            </a:endParaRPr>
          </a:p>
        </p:txBody>
      </p:sp>
      <p:pic>
        <p:nvPicPr>
          <p:cNvPr id="479" name="Google Shape;479;gfd122eee5c_4_0" descr="Health-APT-Working-Group-Pre-Read_10-27-2021_Page_01.jpg"/>
          <p:cNvPicPr preferRelativeResize="0"/>
          <p:nvPr/>
        </p:nvPicPr>
        <p:blipFill>
          <a:blip r:embed="rId6">
            <a:alphaModFix/>
          </a:blip>
          <a:stretch>
            <a:fillRect/>
          </a:stretch>
        </p:blipFill>
        <p:spPr>
          <a:xfrm>
            <a:off x="2637325" y="1960182"/>
            <a:ext cx="1488690" cy="837619"/>
          </a:xfrm>
          <a:prstGeom prst="rect">
            <a:avLst/>
          </a:prstGeom>
          <a:noFill/>
          <a:ln w="9525" cap="flat" cmpd="sng">
            <a:solidFill>
              <a:srgbClr val="434343"/>
            </a:solidFill>
            <a:prstDash val="solid"/>
            <a:round/>
            <a:headEnd type="none" w="sm" len="sm"/>
            <a:tailEnd type="none" w="sm" len="sm"/>
          </a:ln>
        </p:spPr>
      </p:pic>
      <p:sp>
        <p:nvSpPr>
          <p:cNvPr id="480" name="Google Shape;480;gfd122eee5c_4_0"/>
          <p:cNvSpPr txBox="1"/>
          <p:nvPr/>
        </p:nvSpPr>
        <p:spPr>
          <a:xfrm>
            <a:off x="2274850" y="1044175"/>
            <a:ext cx="2518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Materials</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sp>
        <p:nvSpPr>
          <p:cNvPr id="481" name="Google Shape;481;gfd122eee5c_4_0"/>
          <p:cNvSpPr txBox="1"/>
          <p:nvPr/>
        </p:nvSpPr>
        <p:spPr>
          <a:xfrm>
            <a:off x="5021650" y="1044175"/>
            <a:ext cx="103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Notes</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sp>
        <p:nvSpPr>
          <p:cNvPr id="482" name="Google Shape;482;gfd122eee5c_4_0"/>
          <p:cNvSpPr txBox="1"/>
          <p:nvPr/>
        </p:nvSpPr>
        <p:spPr>
          <a:xfrm>
            <a:off x="2797100" y="4409775"/>
            <a:ext cx="5413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2"/>
                </a:solidFill>
                <a:latin typeface="Source Sans Pro"/>
                <a:ea typeface="Source Sans Pro"/>
                <a:cs typeface="Source Sans Pro"/>
                <a:sym typeface="Source Sans Pro"/>
              </a:rPr>
              <a:t>View the materials, notes, and survey results </a:t>
            </a:r>
            <a:r>
              <a:rPr lang="en-US" sz="1200" u="sng">
                <a:solidFill>
                  <a:schemeClr val="hlink"/>
                </a:solidFill>
                <a:latin typeface="Source Sans Pro"/>
                <a:ea typeface="Source Sans Pro"/>
                <a:cs typeface="Source Sans Pro"/>
                <a:sym typeface="Source Sans Pro"/>
                <a:hlinkClick r:id="rId7"/>
              </a:rPr>
              <a:t>here</a:t>
            </a:r>
            <a:r>
              <a:rPr lang="en-US" sz="1200">
                <a:solidFill>
                  <a:schemeClr val="dk2"/>
                </a:solidFill>
                <a:latin typeface="Source Sans Pro"/>
                <a:ea typeface="Source Sans Pro"/>
                <a:cs typeface="Source Sans Pro"/>
                <a:sym typeface="Source Sans Pro"/>
              </a:rPr>
              <a:t>.</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dk2"/>
              </a:solidFill>
              <a:latin typeface="Source Sans Pro"/>
              <a:ea typeface="Source Sans Pro"/>
              <a:cs typeface="Source Sans Pro"/>
              <a:sym typeface="Source Sans Pro"/>
            </a:endParaRPr>
          </a:p>
        </p:txBody>
      </p:sp>
      <p:sp>
        <p:nvSpPr>
          <p:cNvPr id="483" name="Google Shape;483;gfd122eee5c_4_0"/>
          <p:cNvSpPr txBox="1"/>
          <p:nvPr/>
        </p:nvSpPr>
        <p:spPr>
          <a:xfrm>
            <a:off x="7180050" y="1044175"/>
            <a:ext cx="103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Survey</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pic>
        <p:nvPicPr>
          <p:cNvPr id="484" name="Google Shape;484;gfd122eee5c_4_0"/>
          <p:cNvPicPr preferRelativeResize="0"/>
          <p:nvPr/>
        </p:nvPicPr>
        <p:blipFill>
          <a:blip r:embed="rId8">
            <a:alphaModFix/>
          </a:blip>
          <a:stretch>
            <a:fillRect/>
          </a:stretch>
        </p:blipFill>
        <p:spPr>
          <a:xfrm>
            <a:off x="4438225" y="1409273"/>
            <a:ext cx="2096363" cy="1388524"/>
          </a:xfrm>
          <a:prstGeom prst="rect">
            <a:avLst/>
          </a:prstGeom>
          <a:noFill/>
          <a:ln>
            <a:noFill/>
          </a:ln>
        </p:spPr>
      </p:pic>
      <p:pic>
        <p:nvPicPr>
          <p:cNvPr id="485" name="Google Shape;485;gfd122eee5c_4_0"/>
          <p:cNvPicPr preferRelativeResize="0"/>
          <p:nvPr/>
        </p:nvPicPr>
        <p:blipFill rotWithShape="1">
          <a:blip r:embed="rId9">
            <a:alphaModFix/>
          </a:blip>
          <a:srcRect r="25689"/>
          <a:stretch/>
        </p:blipFill>
        <p:spPr>
          <a:xfrm>
            <a:off x="2789726" y="3178647"/>
            <a:ext cx="3350973" cy="1206649"/>
          </a:xfrm>
          <a:prstGeom prst="rect">
            <a:avLst/>
          </a:prstGeom>
          <a:noFill/>
          <a:ln>
            <a:noFill/>
          </a:ln>
        </p:spPr>
      </p:pic>
      <p:pic>
        <p:nvPicPr>
          <p:cNvPr id="486" name="Google Shape;486;gfd122eee5c_4_0"/>
          <p:cNvPicPr preferRelativeResize="0"/>
          <p:nvPr/>
        </p:nvPicPr>
        <p:blipFill>
          <a:blip r:embed="rId10">
            <a:alphaModFix/>
          </a:blip>
          <a:stretch>
            <a:fillRect/>
          </a:stretch>
        </p:blipFill>
        <p:spPr>
          <a:xfrm>
            <a:off x="6649075" y="1425825"/>
            <a:ext cx="2096350" cy="1355436"/>
          </a:xfrm>
          <a:prstGeom prst="rect">
            <a:avLst/>
          </a:prstGeom>
          <a:noFill/>
          <a:ln w="9525" cap="flat" cmpd="sng">
            <a:solidFill>
              <a:srgbClr val="000000"/>
            </a:solidFill>
            <a:prstDash val="solid"/>
            <a:round/>
            <a:headEnd type="none" w="sm" len="sm"/>
            <a:tailEnd type="none" w="sm" len="sm"/>
          </a:ln>
        </p:spPr>
      </p:pic>
      <p:sp>
        <p:nvSpPr>
          <p:cNvPr id="487" name="Google Shape;487;gfd122eee5c_4_0"/>
          <p:cNvSpPr txBox="1"/>
          <p:nvPr/>
        </p:nvSpPr>
        <p:spPr>
          <a:xfrm>
            <a:off x="2789725" y="2826483"/>
            <a:ext cx="3351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GitHub Repo</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pic>
        <p:nvPicPr>
          <p:cNvPr id="488" name="Google Shape;488;gfd122eee5c_4_0"/>
          <p:cNvPicPr preferRelativeResize="0"/>
          <p:nvPr/>
        </p:nvPicPr>
        <p:blipFill>
          <a:blip r:embed="rId11">
            <a:alphaModFix/>
          </a:blip>
          <a:stretch>
            <a:fillRect/>
          </a:stretch>
        </p:blipFill>
        <p:spPr>
          <a:xfrm>
            <a:off x="6249472" y="3178647"/>
            <a:ext cx="2522911" cy="1576826"/>
          </a:xfrm>
          <a:prstGeom prst="rect">
            <a:avLst/>
          </a:prstGeom>
          <a:noFill/>
          <a:ln>
            <a:noFill/>
          </a:ln>
        </p:spPr>
      </p:pic>
      <p:sp>
        <p:nvSpPr>
          <p:cNvPr id="489" name="Google Shape;489;gfd122eee5c_4_0"/>
          <p:cNvSpPr txBox="1"/>
          <p:nvPr/>
        </p:nvSpPr>
        <p:spPr>
          <a:xfrm>
            <a:off x="6249475" y="2826483"/>
            <a:ext cx="2523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Working Group</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fd122eee5c_0_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95" name="Google Shape;495;gfd122eee5c_0_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IA Tree Test</a:t>
            </a:r>
            <a:endParaRPr/>
          </a:p>
        </p:txBody>
      </p:sp>
      <p:pic>
        <p:nvPicPr>
          <p:cNvPr id="496" name="Google Shape;496;gfd122eee5c_0_2"/>
          <p:cNvPicPr preferRelativeResize="0"/>
          <p:nvPr/>
        </p:nvPicPr>
        <p:blipFill>
          <a:blip r:embed="rId3">
            <a:alphaModFix/>
          </a:blip>
          <a:stretch>
            <a:fillRect/>
          </a:stretch>
        </p:blipFill>
        <p:spPr>
          <a:xfrm>
            <a:off x="6333969" y="1599130"/>
            <a:ext cx="2286532" cy="1741238"/>
          </a:xfrm>
          <a:prstGeom prst="rect">
            <a:avLst/>
          </a:prstGeom>
          <a:noFill/>
          <a:ln w="9525" cap="flat" cmpd="sng">
            <a:solidFill>
              <a:srgbClr val="000000"/>
            </a:solidFill>
            <a:prstDash val="solid"/>
            <a:round/>
            <a:headEnd type="none" w="sm" len="sm"/>
            <a:tailEnd type="none" w="sm" len="sm"/>
          </a:ln>
        </p:spPr>
      </p:pic>
      <p:sp>
        <p:nvSpPr>
          <p:cNvPr id="497" name="Google Shape;497;gfd122eee5c_0_2"/>
          <p:cNvSpPr txBox="1"/>
          <p:nvPr/>
        </p:nvSpPr>
        <p:spPr>
          <a:xfrm>
            <a:off x="460650" y="889800"/>
            <a:ext cx="3091500" cy="380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Updated recruiting method and segments.</a:t>
            </a:r>
            <a:endParaRPr sz="12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Iteratively co-created research plan and IA tree test to validate the IA of the POC and the discoverability of health things within the apartment.</a:t>
            </a:r>
            <a:endParaRPr sz="12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Conducted leadership review cycles, iterated to final tree test, and obtained leadership approval.</a:t>
            </a:r>
            <a:endParaRPr sz="1200">
              <a:solidFill>
                <a:schemeClr val="dk2"/>
              </a:solidFill>
              <a:latin typeface="Source Sans Pro"/>
              <a:ea typeface="Source Sans Pro"/>
              <a:cs typeface="Source Sans Pro"/>
              <a:sym typeface="Source Sans Pro"/>
            </a:endParaRPr>
          </a:p>
          <a:p>
            <a:pPr marL="171450" lvl="0" indent="-180975" algn="l" rtl="0">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Submitted recruiting request to Perigean and officially launched tree test.</a:t>
            </a:r>
            <a:endParaRPr sz="1200">
              <a:solidFill>
                <a:schemeClr val="dk2"/>
              </a:solidFill>
              <a:latin typeface="Source Sans Pro"/>
              <a:ea typeface="Source Sans Pro"/>
              <a:cs typeface="Source Sans Pro"/>
              <a:sym typeface="Source Sans Pro"/>
            </a:endParaRPr>
          </a:p>
          <a:p>
            <a:pPr marL="171450" lvl="0" indent="-180975" algn="l" rtl="0">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Created a Slack group with Perigean, COR, and team to manage tree test.</a:t>
            </a:r>
            <a:endParaRPr sz="1200">
              <a:solidFill>
                <a:schemeClr val="dk2"/>
              </a:solidFill>
              <a:latin typeface="Source Sans Pro"/>
              <a:ea typeface="Source Sans Pro"/>
              <a:cs typeface="Source Sans Pro"/>
              <a:sym typeface="Source Sans Pro"/>
            </a:endParaRPr>
          </a:p>
          <a:p>
            <a:pPr marL="171450" lvl="0" indent="-180975" algn="l" rtl="0">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Began testing with 2 of 5 segments and will continue to proactively manage / communicate with Perigean each day on used codes.</a:t>
            </a:r>
            <a:endParaRPr sz="12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2"/>
              </a:solidFill>
              <a:latin typeface="Source Sans Pro"/>
              <a:ea typeface="Source Sans Pro"/>
              <a:cs typeface="Source Sans Pro"/>
              <a:sym typeface="Source Sans Pro"/>
            </a:endParaRPr>
          </a:p>
        </p:txBody>
      </p:sp>
      <p:pic>
        <p:nvPicPr>
          <p:cNvPr id="498" name="Google Shape;498;gfd122eee5c_0_2"/>
          <p:cNvPicPr preferRelativeResize="0"/>
          <p:nvPr/>
        </p:nvPicPr>
        <p:blipFill>
          <a:blip r:embed="rId4">
            <a:alphaModFix/>
          </a:blip>
          <a:stretch>
            <a:fillRect/>
          </a:stretch>
        </p:blipFill>
        <p:spPr>
          <a:xfrm>
            <a:off x="3929300" y="1599131"/>
            <a:ext cx="2261161" cy="2529426"/>
          </a:xfrm>
          <a:prstGeom prst="rect">
            <a:avLst/>
          </a:prstGeom>
          <a:noFill/>
          <a:ln>
            <a:noFill/>
          </a:ln>
        </p:spPr>
      </p:pic>
      <p:sp>
        <p:nvSpPr>
          <p:cNvPr id="499" name="Google Shape;499;gfd122eee5c_0_2"/>
          <p:cNvSpPr txBox="1"/>
          <p:nvPr/>
        </p:nvSpPr>
        <p:spPr>
          <a:xfrm>
            <a:off x="3929300" y="4111730"/>
            <a:ext cx="2286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2"/>
                </a:solidFill>
                <a:latin typeface="Source Sans Pro"/>
                <a:ea typeface="Source Sans Pro"/>
                <a:cs typeface="Source Sans Pro"/>
                <a:sym typeface="Source Sans Pro"/>
              </a:rPr>
              <a:t>View the research plan </a:t>
            </a:r>
            <a:r>
              <a:rPr lang="en-US" sz="1200" u="sng">
                <a:solidFill>
                  <a:schemeClr val="accent1"/>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here</a:t>
            </a:r>
            <a:r>
              <a:rPr lang="en-US" sz="1200">
                <a:solidFill>
                  <a:schemeClr val="dk2"/>
                </a:solidFill>
                <a:latin typeface="Source Sans Pro"/>
                <a:ea typeface="Source Sans Pro"/>
                <a:cs typeface="Source Sans Pro"/>
                <a:sym typeface="Source Sans Pro"/>
              </a:rPr>
              <a:t>.</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dk2"/>
              </a:solidFill>
              <a:latin typeface="Source Sans Pro"/>
              <a:ea typeface="Source Sans Pro"/>
              <a:cs typeface="Source Sans Pro"/>
              <a:sym typeface="Source Sans Pro"/>
            </a:endParaRPr>
          </a:p>
        </p:txBody>
      </p:sp>
      <p:sp>
        <p:nvSpPr>
          <p:cNvPr id="500" name="Google Shape;500;gfd122eee5c_0_2"/>
          <p:cNvSpPr txBox="1"/>
          <p:nvPr/>
        </p:nvSpPr>
        <p:spPr>
          <a:xfrm>
            <a:off x="6333969" y="4111730"/>
            <a:ext cx="2286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2"/>
                </a:solidFill>
                <a:latin typeface="Source Sans Pro"/>
                <a:ea typeface="Source Sans Pro"/>
                <a:cs typeface="Source Sans Pro"/>
                <a:sym typeface="Source Sans Pro"/>
              </a:rPr>
              <a:t>Preview the treejack test </a:t>
            </a:r>
            <a:r>
              <a:rPr lang="en-US" sz="1200" u="sng">
                <a:solidFill>
                  <a:schemeClr val="accent1"/>
                </a:solid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here</a:t>
            </a:r>
            <a:r>
              <a:rPr lang="en-US" sz="1200">
                <a:solidFill>
                  <a:schemeClr val="dk2"/>
                </a:solidFill>
                <a:latin typeface="Source Sans Pro"/>
                <a:ea typeface="Source Sans Pro"/>
                <a:cs typeface="Source Sans Pro"/>
                <a:sym typeface="Source Sans Pro"/>
              </a:rPr>
              <a:t>. </a:t>
            </a:r>
            <a:endParaRPr sz="1200">
              <a:solidFill>
                <a:schemeClr val="dk2"/>
              </a:solidFill>
              <a:latin typeface="Source Sans Pro"/>
              <a:ea typeface="Source Sans Pro"/>
              <a:cs typeface="Source Sans Pro"/>
              <a:sym typeface="Source Sans Pro"/>
            </a:endParaRPr>
          </a:p>
        </p:txBody>
      </p:sp>
      <p:sp>
        <p:nvSpPr>
          <p:cNvPr id="501" name="Google Shape;501;gfd122eee5c_0_2"/>
          <p:cNvSpPr txBox="1"/>
          <p:nvPr/>
        </p:nvSpPr>
        <p:spPr>
          <a:xfrm>
            <a:off x="3929300" y="1198430"/>
            <a:ext cx="2286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Research plan</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sp>
        <p:nvSpPr>
          <p:cNvPr id="502" name="Google Shape;502;gfd122eee5c_0_2"/>
          <p:cNvSpPr txBox="1"/>
          <p:nvPr/>
        </p:nvSpPr>
        <p:spPr>
          <a:xfrm>
            <a:off x="6333969" y="1198430"/>
            <a:ext cx="2286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Treejack test</a:t>
            </a:r>
            <a:endParaRPr sz="1200" b="1">
              <a:solidFill>
                <a:schemeClr val="accent1"/>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fd122eee5c_0_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08" name="Google Shape;508;gfd122eee5c_0_9"/>
          <p:cNvSpPr txBox="1"/>
          <p:nvPr/>
        </p:nvSpPr>
        <p:spPr>
          <a:xfrm>
            <a:off x="460650" y="889850"/>
            <a:ext cx="3138900" cy="363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Drafted the Health Apartment product outline in GitHub and distributed to team feedback and iteration.</a:t>
            </a:r>
            <a:endParaRPr sz="1200">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Used the Platform team’s </a:t>
            </a:r>
            <a:r>
              <a:rPr lang="en-US" sz="1200" u="sng">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template</a:t>
            </a:r>
            <a:r>
              <a:rPr lang="en-US" sz="1200">
                <a:solidFill>
                  <a:schemeClr val="dk2"/>
                </a:solidFill>
                <a:latin typeface="Source Sans Pro"/>
                <a:ea typeface="Source Sans Pro"/>
                <a:cs typeface="Source Sans Pro"/>
                <a:sym typeface="Source Sans Pro"/>
              </a:rPr>
              <a:t> to speed up time to impact.</a:t>
            </a:r>
            <a:endParaRPr sz="1200">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1">
                <a:solidFill>
                  <a:schemeClr val="dk2"/>
                </a:solidFill>
                <a:latin typeface="Source Sans Pro"/>
                <a:ea typeface="Source Sans Pro"/>
                <a:cs typeface="Source Sans Pro"/>
                <a:sym typeface="Source Sans Pro"/>
              </a:rPr>
              <a:t>Planning to kickoff the Collaboration Cycle, using this artifact to share our design intent with the Platform team.</a:t>
            </a:r>
            <a:endParaRPr sz="1200" b="1">
              <a:solidFill>
                <a:schemeClr val="dk2"/>
              </a:solidFill>
              <a:latin typeface="Source Sans Pro"/>
              <a:ea typeface="Source Sans Pro"/>
              <a:cs typeface="Source Sans Pro"/>
              <a:sym typeface="Source Sans Pro"/>
            </a:endParaRPr>
          </a:p>
          <a:p>
            <a:pPr marL="171450" marR="0" lvl="0" indent="-180975" algn="l" rtl="0">
              <a:lnSpc>
                <a:spcPct val="100000"/>
              </a:lnSpc>
              <a:spcBef>
                <a:spcPts val="0"/>
              </a:spcBef>
              <a:spcAft>
                <a:spcPts val="0"/>
              </a:spcAft>
              <a:buClr>
                <a:schemeClr val="dk2"/>
              </a:buClr>
              <a:buSzPts val="1200"/>
              <a:buFont typeface="Source Sans Pro"/>
              <a:buChar char="•"/>
            </a:pPr>
            <a:r>
              <a:rPr lang="en-US" sz="1200" b="1">
                <a:solidFill>
                  <a:schemeClr val="dk2"/>
                </a:solidFill>
                <a:latin typeface="Source Sans Pro"/>
                <a:ea typeface="Source Sans Pro"/>
                <a:cs typeface="Source Sans Pro"/>
                <a:sym typeface="Source Sans Pro"/>
              </a:rPr>
              <a:t>Need review cycles and feedback soonest.</a:t>
            </a:r>
            <a:endParaRPr sz="1200" b="1">
              <a:solidFill>
                <a:schemeClr val="dk2"/>
              </a:solidFill>
              <a:latin typeface="Source Sans Pro"/>
              <a:ea typeface="Source Sans Pro"/>
              <a:cs typeface="Source Sans Pro"/>
              <a:sym typeface="Source Sans Pro"/>
            </a:endParaRPr>
          </a:p>
        </p:txBody>
      </p:sp>
      <p:sp>
        <p:nvSpPr>
          <p:cNvPr id="509" name="Google Shape;509;gfd122eee5c_0_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Health Apartment POC Outline</a:t>
            </a:r>
            <a:endParaRPr/>
          </a:p>
        </p:txBody>
      </p:sp>
      <p:pic>
        <p:nvPicPr>
          <p:cNvPr id="510" name="Google Shape;510;gfd122eee5c_0_9"/>
          <p:cNvPicPr preferRelativeResize="0"/>
          <p:nvPr/>
        </p:nvPicPr>
        <p:blipFill rotWithShape="1">
          <a:blip r:embed="rId4">
            <a:alphaModFix/>
          </a:blip>
          <a:srcRect l="4450" r="4158"/>
          <a:stretch/>
        </p:blipFill>
        <p:spPr>
          <a:xfrm>
            <a:off x="4893875" y="1576650"/>
            <a:ext cx="3347176" cy="2910526"/>
          </a:xfrm>
          <a:prstGeom prst="rect">
            <a:avLst/>
          </a:prstGeom>
          <a:noFill/>
          <a:ln>
            <a:noFill/>
          </a:ln>
        </p:spPr>
      </p:pic>
      <p:sp>
        <p:nvSpPr>
          <p:cNvPr id="511" name="Google Shape;511;gfd122eee5c_0_9"/>
          <p:cNvSpPr txBox="1"/>
          <p:nvPr/>
        </p:nvSpPr>
        <p:spPr>
          <a:xfrm>
            <a:off x="4893875" y="4520150"/>
            <a:ext cx="3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2"/>
                </a:solidFill>
                <a:latin typeface="Source Sans Pro"/>
                <a:ea typeface="Source Sans Pro"/>
                <a:cs typeface="Source Sans Pro"/>
                <a:sym typeface="Source Sans Pro"/>
              </a:rPr>
              <a:t>View the Health Apartment POC outline </a:t>
            </a:r>
            <a:r>
              <a:rPr lang="en-US" sz="1200" u="sng">
                <a:solidFill>
                  <a:schemeClr val="accent1"/>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here</a:t>
            </a:r>
            <a:r>
              <a:rPr lang="en-US" sz="1200">
                <a:solidFill>
                  <a:schemeClr val="dk2"/>
                </a:solidFill>
                <a:latin typeface="Source Sans Pro"/>
                <a:ea typeface="Source Sans Pro"/>
                <a:cs typeface="Source Sans Pro"/>
                <a:sym typeface="Source Sans Pro"/>
              </a:rPr>
              <a:t>.</a:t>
            </a:r>
            <a:endParaRPr sz="1200">
              <a:solidFill>
                <a:schemeClr val="dk2"/>
              </a:solidFill>
              <a:latin typeface="Source Sans Pro"/>
              <a:ea typeface="Source Sans Pro"/>
              <a:cs typeface="Source Sans Pro"/>
              <a:sym typeface="Source Sans Pro"/>
            </a:endParaRPr>
          </a:p>
        </p:txBody>
      </p:sp>
      <p:sp>
        <p:nvSpPr>
          <p:cNvPr id="512" name="Google Shape;512;gfd122eee5c_0_9"/>
          <p:cNvSpPr txBox="1"/>
          <p:nvPr/>
        </p:nvSpPr>
        <p:spPr>
          <a:xfrm>
            <a:off x="4893875" y="1196575"/>
            <a:ext cx="3347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POC Outline</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fd122eee5c_0_4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18" name="Google Shape;518;gfd122eee5c_0_4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Health Apartment POC Co-Design Workshop</a:t>
            </a:r>
            <a:endParaRPr/>
          </a:p>
        </p:txBody>
      </p:sp>
      <p:sp>
        <p:nvSpPr>
          <p:cNvPr id="519" name="Google Shape;519;gfd122eee5c_0_44"/>
          <p:cNvSpPr txBox="1"/>
          <p:nvPr/>
        </p:nvSpPr>
        <p:spPr>
          <a:xfrm>
            <a:off x="460650" y="889850"/>
            <a:ext cx="3129600" cy="367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Mapped current state Veteran journey for appointment scheduling through VA.gov and My HealtheVet.</a:t>
            </a:r>
            <a:endParaRPr sz="1200">
              <a:solidFill>
                <a:schemeClr val="dk2"/>
              </a:solidFill>
              <a:latin typeface="Source Sans Pro"/>
              <a:ea typeface="Source Sans Pro"/>
              <a:cs typeface="Source Sans Pro"/>
              <a:sym typeface="Source Sans Pro"/>
            </a:endParaRPr>
          </a:p>
          <a:p>
            <a:pPr marL="171450" marR="0" lvl="0" indent="-180975" algn="l" rtl="0">
              <a:lnSpc>
                <a:spcPct val="100000"/>
              </a:lnSpc>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Created iterative / micro workshops to move from vision / concept to prioritized components; aligned on initial component set for POC design and teased out inputs to sequence product strategy.</a:t>
            </a:r>
            <a:endParaRPr sz="1200">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Identified components which can be built fastest with highest impact on Veteran experience.</a:t>
            </a:r>
            <a:endParaRPr sz="1200">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Used current state journey as a diving board for discussion, idea exploration, cross team impacts, and alignment on bounds for POC design—gained clarity on what building the appointments component will entail.</a:t>
            </a:r>
            <a:endParaRPr sz="1200">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Looking ahead, identified 4 major components which will exist in MVP.</a:t>
            </a: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p:txBody>
      </p:sp>
      <p:sp>
        <p:nvSpPr>
          <p:cNvPr id="520" name="Google Shape;520;gfd122eee5c_0_44"/>
          <p:cNvSpPr txBox="1"/>
          <p:nvPr/>
        </p:nvSpPr>
        <p:spPr>
          <a:xfrm>
            <a:off x="3751600" y="4107450"/>
            <a:ext cx="3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2"/>
                </a:solidFill>
                <a:latin typeface="Source Sans Pro"/>
                <a:ea typeface="Source Sans Pro"/>
                <a:cs typeface="Source Sans Pro"/>
                <a:sym typeface="Source Sans Pro"/>
              </a:rPr>
              <a:t>View the working session Mural board </a:t>
            </a:r>
            <a:r>
              <a:rPr lang="en-US" sz="1200" u="sng">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here</a:t>
            </a:r>
            <a:r>
              <a:rPr lang="en-US" sz="1200" b="1">
                <a:solidFill>
                  <a:schemeClr val="dk2"/>
                </a:solidFill>
                <a:latin typeface="Source Sans Pro"/>
                <a:ea typeface="Source Sans Pro"/>
                <a:cs typeface="Source Sans Pro"/>
                <a:sym typeface="Source Sans Pro"/>
              </a:rPr>
              <a:t>.</a:t>
            </a:r>
            <a:r>
              <a:rPr lang="en-US" sz="1200">
                <a:solidFill>
                  <a:schemeClr val="dk2"/>
                </a:solidFill>
                <a:latin typeface="Source Sans Pro"/>
                <a:ea typeface="Source Sans Pro"/>
                <a:cs typeface="Source Sans Pro"/>
                <a:sym typeface="Source Sans Pro"/>
              </a:rPr>
              <a:t> </a:t>
            </a:r>
            <a:endParaRPr sz="1200">
              <a:solidFill>
                <a:schemeClr val="dk2"/>
              </a:solidFill>
              <a:latin typeface="Source Sans Pro"/>
              <a:ea typeface="Source Sans Pro"/>
              <a:cs typeface="Source Sans Pro"/>
              <a:sym typeface="Source Sans Pro"/>
            </a:endParaRPr>
          </a:p>
        </p:txBody>
      </p:sp>
      <p:sp>
        <p:nvSpPr>
          <p:cNvPr id="521" name="Google Shape;521;gfd122eee5c_0_44"/>
          <p:cNvSpPr txBox="1"/>
          <p:nvPr/>
        </p:nvSpPr>
        <p:spPr>
          <a:xfrm>
            <a:off x="3827825" y="1196575"/>
            <a:ext cx="5030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POC Co-Design Workshop</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pic>
        <p:nvPicPr>
          <p:cNvPr id="522" name="Google Shape;522;gfd122eee5c_0_44"/>
          <p:cNvPicPr preferRelativeResize="0"/>
          <p:nvPr/>
        </p:nvPicPr>
        <p:blipFill>
          <a:blip r:embed="rId4">
            <a:alphaModFix/>
          </a:blip>
          <a:stretch>
            <a:fillRect/>
          </a:stretch>
        </p:blipFill>
        <p:spPr>
          <a:xfrm>
            <a:off x="3827800" y="1599763"/>
            <a:ext cx="5030262" cy="2512675"/>
          </a:xfrm>
          <a:prstGeom prst="rect">
            <a:avLst/>
          </a:prstGeom>
          <a:noFill/>
          <a:ln w="9525" cap="flat" cmpd="sng">
            <a:solidFill>
              <a:srgbClr val="222222"/>
            </a:solidFill>
            <a:prstDash val="solid"/>
            <a:round/>
            <a:headEnd type="none" w="sm" len="sm"/>
            <a:tailEnd type="none" w="sm" len="sm"/>
          </a:ln>
        </p:spPr>
      </p:pic>
      <p:pic>
        <p:nvPicPr>
          <p:cNvPr id="523" name="Google Shape;523;gfd122eee5c_0_44"/>
          <p:cNvPicPr preferRelativeResize="0"/>
          <p:nvPr/>
        </p:nvPicPr>
        <p:blipFill rotWithShape="1">
          <a:blip r:embed="rId5">
            <a:alphaModFix/>
          </a:blip>
          <a:srcRect b="5713"/>
          <a:stretch/>
        </p:blipFill>
        <p:spPr>
          <a:xfrm>
            <a:off x="6718875" y="3238025"/>
            <a:ext cx="2073524" cy="1608277"/>
          </a:xfrm>
          <a:prstGeom prst="rect">
            <a:avLst/>
          </a:prstGeom>
          <a:noFill/>
          <a:ln w="9525" cap="flat" cmpd="sng">
            <a:solidFill>
              <a:srgbClr val="22222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fd122eee5c_0_2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29" name="Google Shape;529;gfd122eee5c_0_2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Governance</a:t>
            </a:r>
            <a:endParaRPr/>
          </a:p>
        </p:txBody>
      </p:sp>
      <p:sp>
        <p:nvSpPr>
          <p:cNvPr id="530" name="Google Shape;530;gfd122eee5c_0_23"/>
          <p:cNvSpPr txBox="1"/>
          <p:nvPr/>
        </p:nvSpPr>
        <p:spPr>
          <a:xfrm>
            <a:off x="460656" y="889850"/>
            <a:ext cx="8229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Designed materials and conducted initial CEDAR IDIQ and Health Apartment monthly governance and reporting meeting.</a:t>
            </a:r>
            <a:endParaRPr sz="12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Engaged Exec Sponsor, PO, COR, and TAC COs to address contractual requirements. </a:t>
            </a:r>
            <a:endParaRPr sz="1200">
              <a:solidFill>
                <a:schemeClr val="dk2"/>
              </a:solidFill>
              <a:latin typeface="Source Sans Pro"/>
              <a:ea typeface="Source Sans Pro"/>
              <a:cs typeface="Source Sans Pro"/>
              <a:sym typeface="Source Sans Pro"/>
            </a:endParaRPr>
          </a:p>
          <a:p>
            <a:pPr marL="171450" lvl="0" indent="-180975" algn="l" rtl="0">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Identified opportunities to use governance materials across CEDAR task orders.</a:t>
            </a:r>
            <a:endParaRPr sz="1200">
              <a:solidFill>
                <a:schemeClr val="dk2"/>
              </a:solidFill>
              <a:latin typeface="Source Sans Pro"/>
              <a:ea typeface="Source Sans Pro"/>
              <a:cs typeface="Source Sans Pro"/>
              <a:sym typeface="Source Sans Pro"/>
            </a:endParaRPr>
          </a:p>
          <a:p>
            <a:pPr marL="171450" lvl="0" indent="-180975" algn="l" rtl="0">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Identified opportunities to improve transparency and communications on risks and mitigation strategies. </a:t>
            </a:r>
            <a:endParaRPr sz="12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p:txBody>
      </p:sp>
      <p:pic>
        <p:nvPicPr>
          <p:cNvPr id="531" name="Google Shape;531;gfd122eee5c_0_23"/>
          <p:cNvPicPr preferRelativeResize="0"/>
          <p:nvPr/>
        </p:nvPicPr>
        <p:blipFill>
          <a:blip r:embed="rId3">
            <a:alphaModFix/>
          </a:blip>
          <a:stretch>
            <a:fillRect/>
          </a:stretch>
        </p:blipFill>
        <p:spPr>
          <a:xfrm>
            <a:off x="3866457" y="2711101"/>
            <a:ext cx="1833042" cy="1042497"/>
          </a:xfrm>
          <a:prstGeom prst="rect">
            <a:avLst/>
          </a:prstGeom>
          <a:noFill/>
          <a:ln w="9525" cap="flat" cmpd="sng">
            <a:solidFill>
              <a:srgbClr val="222222"/>
            </a:solidFill>
            <a:prstDash val="solid"/>
            <a:round/>
            <a:headEnd type="none" w="sm" len="sm"/>
            <a:tailEnd type="none" w="sm" len="sm"/>
          </a:ln>
        </p:spPr>
      </p:pic>
      <p:pic>
        <p:nvPicPr>
          <p:cNvPr id="532" name="Google Shape;532;gfd122eee5c_0_23"/>
          <p:cNvPicPr preferRelativeResize="0"/>
          <p:nvPr/>
        </p:nvPicPr>
        <p:blipFill>
          <a:blip r:embed="rId4">
            <a:alphaModFix/>
          </a:blip>
          <a:stretch>
            <a:fillRect/>
          </a:stretch>
        </p:blipFill>
        <p:spPr>
          <a:xfrm>
            <a:off x="5906756" y="2711101"/>
            <a:ext cx="2751391" cy="1577198"/>
          </a:xfrm>
          <a:prstGeom prst="rect">
            <a:avLst/>
          </a:prstGeom>
          <a:noFill/>
          <a:ln w="9525" cap="flat" cmpd="sng">
            <a:solidFill>
              <a:srgbClr val="222222"/>
            </a:solidFill>
            <a:prstDash val="solid"/>
            <a:round/>
            <a:headEnd type="none" w="sm" len="sm"/>
            <a:tailEnd type="none" w="sm" len="sm"/>
          </a:ln>
        </p:spPr>
      </p:pic>
      <p:pic>
        <p:nvPicPr>
          <p:cNvPr id="533" name="Google Shape;533;gfd122eee5c_0_23"/>
          <p:cNvPicPr preferRelativeResize="0"/>
          <p:nvPr/>
        </p:nvPicPr>
        <p:blipFill>
          <a:blip r:embed="rId5">
            <a:alphaModFix/>
          </a:blip>
          <a:stretch>
            <a:fillRect/>
          </a:stretch>
        </p:blipFill>
        <p:spPr>
          <a:xfrm>
            <a:off x="3084174" y="2711101"/>
            <a:ext cx="2751391" cy="1570305"/>
          </a:xfrm>
          <a:prstGeom prst="rect">
            <a:avLst/>
          </a:prstGeom>
          <a:noFill/>
          <a:ln w="9525" cap="flat" cmpd="sng">
            <a:solidFill>
              <a:srgbClr val="222222"/>
            </a:solidFill>
            <a:prstDash val="solid"/>
            <a:round/>
            <a:headEnd type="none" w="sm" len="sm"/>
            <a:tailEnd type="none" w="sm" len="sm"/>
          </a:ln>
        </p:spPr>
      </p:pic>
      <p:pic>
        <p:nvPicPr>
          <p:cNvPr id="534" name="Google Shape;534;gfd122eee5c_0_23"/>
          <p:cNvPicPr preferRelativeResize="0"/>
          <p:nvPr/>
        </p:nvPicPr>
        <p:blipFill>
          <a:blip r:embed="rId6">
            <a:alphaModFix/>
          </a:blip>
          <a:stretch>
            <a:fillRect/>
          </a:stretch>
        </p:blipFill>
        <p:spPr>
          <a:xfrm>
            <a:off x="790643" y="2711100"/>
            <a:ext cx="2222355" cy="1570300"/>
          </a:xfrm>
          <a:prstGeom prst="rect">
            <a:avLst/>
          </a:prstGeom>
          <a:noFill/>
          <a:ln w="9525" cap="flat" cmpd="sng">
            <a:solidFill>
              <a:srgbClr val="222222"/>
            </a:solidFill>
            <a:prstDash val="solid"/>
            <a:round/>
            <a:headEnd type="none" w="sm" len="sm"/>
            <a:tailEnd type="none" w="sm" len="sm"/>
          </a:ln>
        </p:spPr>
      </p:pic>
      <p:sp>
        <p:nvSpPr>
          <p:cNvPr id="535" name="Google Shape;535;gfd122eee5c_0_23"/>
          <p:cNvSpPr txBox="1"/>
          <p:nvPr/>
        </p:nvSpPr>
        <p:spPr>
          <a:xfrm>
            <a:off x="790650" y="2349650"/>
            <a:ext cx="7867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CEDAR IDIQ and Health Apartment Monthly Reporting</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sp>
        <p:nvSpPr>
          <p:cNvPr id="536" name="Google Shape;536;gfd122eee5c_0_23"/>
          <p:cNvSpPr txBox="1"/>
          <p:nvPr/>
        </p:nvSpPr>
        <p:spPr>
          <a:xfrm>
            <a:off x="790650" y="4359775"/>
            <a:ext cx="7063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2"/>
                </a:solidFill>
                <a:latin typeface="Source Sans Pro"/>
                <a:ea typeface="Source Sans Pro"/>
                <a:cs typeface="Source Sans Pro"/>
                <a:sym typeface="Source Sans Pro"/>
              </a:rPr>
              <a:t>View the CEDAR IDIQ and Health Apartment October Monthly Report </a:t>
            </a:r>
            <a:r>
              <a:rPr lang="en-US" sz="1200" u="sng">
                <a:solidFill>
                  <a:schemeClr val="hlink"/>
                </a:solidFill>
                <a:latin typeface="Source Sans Pro"/>
                <a:ea typeface="Source Sans Pro"/>
                <a:cs typeface="Source Sans Pro"/>
                <a:sym typeface="Source Sans Pro"/>
                <a:hlinkClick r:id="rId7"/>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2"/>
                  </a:ext>
                </a:extLst>
              </a:rPr>
              <a:t>here</a:t>
            </a:r>
            <a:r>
              <a:rPr lang="en-US" sz="1200">
                <a:solidFill>
                  <a:schemeClr val="dk2"/>
                </a:solidFill>
                <a:latin typeface="Source Sans Pro"/>
                <a:ea typeface="Source Sans Pro"/>
                <a:cs typeface="Source Sans Pro"/>
                <a:sym typeface="Source Sans Pro"/>
              </a:rPr>
              <a:t>. November coming this week!</a:t>
            </a:r>
            <a:endParaRPr sz="1200">
              <a:solidFill>
                <a:schemeClr val="dk2"/>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gfd122eee5c_0_16"/>
          <p:cNvPicPr preferRelativeResize="0"/>
          <p:nvPr/>
        </p:nvPicPr>
        <p:blipFill>
          <a:blip r:embed="rId3">
            <a:alphaModFix/>
          </a:blip>
          <a:stretch>
            <a:fillRect/>
          </a:stretch>
        </p:blipFill>
        <p:spPr>
          <a:xfrm>
            <a:off x="3575999" y="1394175"/>
            <a:ext cx="3047076" cy="1356901"/>
          </a:xfrm>
          <a:prstGeom prst="rect">
            <a:avLst/>
          </a:prstGeom>
          <a:noFill/>
          <a:ln w="9525" cap="flat" cmpd="sng">
            <a:solidFill>
              <a:srgbClr val="000000"/>
            </a:solidFill>
            <a:prstDash val="solid"/>
            <a:round/>
            <a:headEnd type="none" w="sm" len="sm"/>
            <a:tailEnd type="none" w="sm" len="sm"/>
          </a:ln>
        </p:spPr>
      </p:pic>
      <p:sp>
        <p:nvSpPr>
          <p:cNvPr id="542" name="Google Shape;542;gfd122eee5c_0_1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43" name="Google Shape;543;gfd122eee5c_0_16"/>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Building the Team</a:t>
            </a:r>
            <a:endParaRPr/>
          </a:p>
        </p:txBody>
      </p:sp>
      <p:sp>
        <p:nvSpPr>
          <p:cNvPr id="544" name="Google Shape;544;gfd122eee5c_0_16"/>
          <p:cNvSpPr txBox="1"/>
          <p:nvPr/>
        </p:nvSpPr>
        <p:spPr>
          <a:xfrm>
            <a:off x="460650" y="889850"/>
            <a:ext cx="2892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lvl="0" indent="-174625" algn="l" rtl="0">
              <a:spcBef>
                <a:spcPts val="0"/>
              </a:spcBef>
              <a:spcAft>
                <a:spcPts val="0"/>
              </a:spcAft>
              <a:buClr>
                <a:schemeClr val="dk2"/>
              </a:buClr>
              <a:buSzPts val="1100"/>
              <a:buFont typeface="Source Sans Pro"/>
              <a:buChar char="•"/>
            </a:pPr>
            <a:r>
              <a:rPr lang="en-US" sz="1100">
                <a:solidFill>
                  <a:schemeClr val="dk2"/>
                </a:solidFill>
                <a:latin typeface="Source Sans Pro"/>
                <a:ea typeface="Source Sans Pro"/>
                <a:cs typeface="Source Sans Pro"/>
                <a:sym typeface="Source Sans Pro"/>
              </a:rPr>
              <a:t>Aligned with Product Owner on design competencies needed on core team and prioritized focus / JDs.</a:t>
            </a:r>
            <a:endParaRPr sz="1100">
              <a:solidFill>
                <a:schemeClr val="dk2"/>
              </a:solidFill>
              <a:latin typeface="Source Sans Pro"/>
              <a:ea typeface="Source Sans Pro"/>
              <a:cs typeface="Source Sans Pro"/>
              <a:sym typeface="Source Sans Pro"/>
            </a:endParaRPr>
          </a:p>
          <a:p>
            <a:pPr marL="171450" lvl="0" indent="-174625" algn="l" rtl="0">
              <a:spcBef>
                <a:spcPts val="0"/>
              </a:spcBef>
              <a:spcAft>
                <a:spcPts val="0"/>
              </a:spcAft>
              <a:buClr>
                <a:schemeClr val="dk2"/>
              </a:buClr>
              <a:buSzPts val="1100"/>
              <a:buFont typeface="Source Sans Pro"/>
              <a:buChar char="•"/>
            </a:pPr>
            <a:r>
              <a:rPr lang="en-US" sz="1100">
                <a:solidFill>
                  <a:schemeClr val="dk2"/>
                </a:solidFill>
                <a:latin typeface="Source Sans Pro"/>
                <a:ea typeface="Source Sans Pro"/>
                <a:cs typeface="Source Sans Pro"/>
                <a:sym typeface="Source Sans Pro"/>
              </a:rPr>
              <a:t>Launched Lever (Candidate Management System), integrated LinkedIn and WordPress, posted JDs, conducted targeted outreach, and practiced vulnerability by engaging OCTO ecosystem and asking for help.</a:t>
            </a:r>
            <a:endParaRPr sz="1100">
              <a:solidFill>
                <a:schemeClr val="dk2"/>
              </a:solidFill>
              <a:latin typeface="Source Sans Pro"/>
              <a:ea typeface="Source Sans Pro"/>
              <a:cs typeface="Source Sans Pro"/>
              <a:sym typeface="Source Sans Pro"/>
            </a:endParaRPr>
          </a:p>
          <a:p>
            <a:pPr marL="171450" lvl="0" indent="-174625" algn="l" rtl="0">
              <a:spcBef>
                <a:spcPts val="0"/>
              </a:spcBef>
              <a:spcAft>
                <a:spcPts val="0"/>
              </a:spcAft>
              <a:buClr>
                <a:schemeClr val="dk2"/>
              </a:buClr>
              <a:buSzPts val="1100"/>
              <a:buFont typeface="Source Sans Pro"/>
              <a:buChar char="•"/>
            </a:pPr>
            <a:r>
              <a:rPr lang="en-US" sz="1100">
                <a:solidFill>
                  <a:schemeClr val="dk2"/>
                </a:solidFill>
                <a:latin typeface="Source Sans Pro"/>
                <a:ea typeface="Source Sans Pro"/>
                <a:cs typeface="Source Sans Pro"/>
                <a:sym typeface="Source Sans Pro"/>
              </a:rPr>
              <a:t>Moved candidates through the funnel: conducted interviews—(X) Delivery Manager, (XX) UX Design Lead, (XX) UX Designer; extended 4 offer letters: Health (1) Apartment Delivery Manager, (1) Health Apartment Product Manager; (2) CEDAR IDIQ Program Manager.</a:t>
            </a:r>
            <a:endParaRPr sz="1100">
              <a:solidFill>
                <a:schemeClr val="dk2"/>
              </a:solidFill>
              <a:latin typeface="Source Sans Pro"/>
              <a:ea typeface="Source Sans Pro"/>
              <a:cs typeface="Source Sans Pro"/>
              <a:sym typeface="Source Sans Pro"/>
            </a:endParaRPr>
          </a:p>
          <a:p>
            <a:pPr marL="171450" lvl="0" indent="-174625" algn="l" rtl="0">
              <a:spcBef>
                <a:spcPts val="0"/>
              </a:spcBef>
              <a:spcAft>
                <a:spcPts val="0"/>
              </a:spcAft>
              <a:buClr>
                <a:schemeClr val="dk2"/>
              </a:buClr>
              <a:buSzPts val="1100"/>
              <a:buFont typeface="Source Sans Pro"/>
              <a:buChar char="•"/>
            </a:pPr>
            <a:r>
              <a:rPr lang="en-US" sz="1100">
                <a:solidFill>
                  <a:schemeClr val="dk2"/>
                </a:solidFill>
                <a:latin typeface="Source Sans Pro"/>
                <a:ea typeface="Source Sans Pro"/>
                <a:cs typeface="Source Sans Pro"/>
                <a:sym typeface="Source Sans Pro"/>
              </a:rPr>
              <a:t>Created dashboard to openly and transparently provide visibility into open roles / JDs.</a:t>
            </a:r>
            <a:endParaRPr sz="1100">
              <a:solidFill>
                <a:schemeClr val="dk2"/>
              </a:solidFill>
              <a:latin typeface="Source Sans Pro"/>
              <a:ea typeface="Source Sans Pro"/>
              <a:cs typeface="Source Sans Pro"/>
              <a:sym typeface="Source Sans Pro"/>
            </a:endParaRPr>
          </a:p>
          <a:p>
            <a:pPr marL="171450" lvl="0" indent="-174625" algn="l" rtl="0">
              <a:spcBef>
                <a:spcPts val="0"/>
              </a:spcBef>
              <a:spcAft>
                <a:spcPts val="0"/>
              </a:spcAft>
              <a:buClr>
                <a:schemeClr val="dk2"/>
              </a:buClr>
              <a:buSzPts val="1100"/>
              <a:buFont typeface="Source Sans Pro"/>
              <a:buChar char="•"/>
            </a:pPr>
            <a:r>
              <a:rPr lang="en-US" sz="1100">
                <a:solidFill>
                  <a:schemeClr val="dk2"/>
                </a:solidFill>
                <a:latin typeface="Source Sans Pro"/>
                <a:ea typeface="Source Sans Pro"/>
                <a:cs typeface="Source Sans Pro"/>
                <a:sym typeface="Source Sans Pro"/>
              </a:rPr>
              <a:t>Engaged with CEDAR IDIQ teaming partners to staff open JDs.</a:t>
            </a:r>
            <a:endParaRPr sz="1100">
              <a:solidFill>
                <a:schemeClr val="dk2"/>
              </a:solidFill>
              <a:latin typeface="Source Sans Pro"/>
              <a:ea typeface="Source Sans Pro"/>
              <a:cs typeface="Source Sans Pro"/>
              <a:sym typeface="Source Sans Pro"/>
            </a:endParaRPr>
          </a:p>
        </p:txBody>
      </p:sp>
      <p:sp>
        <p:nvSpPr>
          <p:cNvPr id="545" name="Google Shape;545;gfd122eee5c_0_16"/>
          <p:cNvSpPr txBox="1"/>
          <p:nvPr/>
        </p:nvSpPr>
        <p:spPr>
          <a:xfrm>
            <a:off x="3575998" y="4365375"/>
            <a:ext cx="5040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r>
              <a:rPr lang="en-US" sz="1000">
                <a:solidFill>
                  <a:schemeClr val="dk2"/>
                </a:solidFill>
                <a:latin typeface="Source Sans Pro"/>
                <a:ea typeface="Source Sans Pro"/>
                <a:cs typeface="Source Sans Pro"/>
                <a:sym typeface="Source Sans Pro"/>
              </a:rPr>
              <a:t>View the Trello Open Roles / JD Dashboard </a:t>
            </a:r>
            <a:r>
              <a:rPr lang="en-US" sz="1000" u="sng">
                <a:solidFill>
                  <a:schemeClr val="hlink"/>
                </a:solidFill>
                <a:latin typeface="Source Sans Pro"/>
                <a:ea typeface="Source Sans Pro"/>
                <a:cs typeface="Source Sans Pro"/>
                <a:sym typeface="Source Sans Pro"/>
                <a:hlinkClick r:id="rId4"/>
              </a:rPr>
              <a:t>here</a:t>
            </a:r>
            <a:r>
              <a:rPr lang="en-US" sz="1000">
                <a:solidFill>
                  <a:schemeClr val="dk2"/>
                </a:solidFill>
                <a:latin typeface="Source Sans Pro"/>
                <a:ea typeface="Source Sans Pro"/>
                <a:cs typeface="Source Sans Pro"/>
                <a:sym typeface="Source Sans Pro"/>
              </a:rPr>
              <a:t>.</a:t>
            </a:r>
            <a:endParaRPr sz="1100" i="0" u="none" strike="noStrike" cap="none">
              <a:solidFill>
                <a:schemeClr val="dk2"/>
              </a:solidFill>
              <a:latin typeface="Source Sans Pro"/>
              <a:ea typeface="Source Sans Pro"/>
              <a:cs typeface="Source Sans Pro"/>
              <a:sym typeface="Source Sans Pro"/>
            </a:endParaRPr>
          </a:p>
        </p:txBody>
      </p:sp>
      <p:sp>
        <p:nvSpPr>
          <p:cNvPr id="546" name="Google Shape;546;gfd122eee5c_0_16"/>
          <p:cNvSpPr txBox="1"/>
          <p:nvPr/>
        </p:nvSpPr>
        <p:spPr>
          <a:xfrm>
            <a:off x="3576000" y="1023125"/>
            <a:ext cx="3047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Lever Candidate Pipeline</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pic>
        <p:nvPicPr>
          <p:cNvPr id="547" name="Google Shape;547;gfd122eee5c_0_16"/>
          <p:cNvPicPr preferRelativeResize="0"/>
          <p:nvPr/>
        </p:nvPicPr>
        <p:blipFill>
          <a:blip r:embed="rId5">
            <a:alphaModFix/>
          </a:blip>
          <a:stretch>
            <a:fillRect/>
          </a:stretch>
        </p:blipFill>
        <p:spPr>
          <a:xfrm>
            <a:off x="6734750" y="1394175"/>
            <a:ext cx="2032448" cy="702875"/>
          </a:xfrm>
          <a:prstGeom prst="rect">
            <a:avLst/>
          </a:prstGeom>
          <a:noFill/>
          <a:ln w="9525" cap="flat" cmpd="sng">
            <a:solidFill>
              <a:srgbClr val="000000"/>
            </a:solidFill>
            <a:prstDash val="solid"/>
            <a:round/>
            <a:headEnd type="none" w="sm" len="sm"/>
            <a:tailEnd type="none" w="sm" len="sm"/>
          </a:ln>
        </p:spPr>
      </p:pic>
      <p:sp>
        <p:nvSpPr>
          <p:cNvPr id="548" name="Google Shape;548;gfd122eee5c_0_16"/>
          <p:cNvSpPr txBox="1"/>
          <p:nvPr/>
        </p:nvSpPr>
        <p:spPr>
          <a:xfrm>
            <a:off x="6726925" y="1023125"/>
            <a:ext cx="2032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Pounding the Pavement</a:t>
            </a:r>
            <a:endParaRPr sz="1200" b="1">
              <a:solidFill>
                <a:schemeClr val="accent1"/>
              </a:solidFill>
              <a:latin typeface="Source Sans Pro"/>
              <a:ea typeface="Source Sans Pro"/>
              <a:cs typeface="Source Sans Pro"/>
              <a:sym typeface="Source Sans Pro"/>
            </a:endParaRPr>
          </a:p>
        </p:txBody>
      </p:sp>
      <p:pic>
        <p:nvPicPr>
          <p:cNvPr id="549" name="Google Shape;549;gfd122eee5c_0_16"/>
          <p:cNvPicPr preferRelativeResize="0"/>
          <p:nvPr/>
        </p:nvPicPr>
        <p:blipFill>
          <a:blip r:embed="rId6">
            <a:alphaModFix/>
          </a:blip>
          <a:stretch>
            <a:fillRect/>
          </a:stretch>
        </p:blipFill>
        <p:spPr>
          <a:xfrm>
            <a:off x="3576003" y="3068798"/>
            <a:ext cx="5191101" cy="1607000"/>
          </a:xfrm>
          <a:prstGeom prst="rect">
            <a:avLst/>
          </a:prstGeom>
          <a:noFill/>
          <a:ln>
            <a:noFill/>
          </a:ln>
        </p:spPr>
      </p:pic>
      <p:sp>
        <p:nvSpPr>
          <p:cNvPr id="550" name="Google Shape;550;gfd122eee5c_0_16"/>
          <p:cNvSpPr txBox="1"/>
          <p:nvPr/>
        </p:nvSpPr>
        <p:spPr>
          <a:xfrm>
            <a:off x="3576009" y="2751075"/>
            <a:ext cx="5191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Trello Candidate Dashboard</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Objectives</a:t>
            </a:r>
            <a:endParaRPr/>
          </a:p>
        </p:txBody>
      </p:sp>
      <p:sp>
        <p:nvSpPr>
          <p:cNvPr id="315" name="Google Shape;315;p5"/>
          <p:cNvSpPr txBox="1">
            <a:spLocks noGrp="1"/>
          </p:cNvSpPr>
          <p:nvPr>
            <p:ph type="body" idx="1"/>
          </p:nvPr>
        </p:nvSpPr>
        <p:spPr>
          <a:xfrm>
            <a:off x="457200" y="1144190"/>
            <a:ext cx="8229600" cy="3623073"/>
          </a:xfrm>
          <a:prstGeom prst="rect">
            <a:avLst/>
          </a:prstGeom>
          <a:noFill/>
          <a:ln>
            <a:noFill/>
          </a:ln>
        </p:spPr>
        <p:txBody>
          <a:bodyPr spcFirstLastPara="1" wrap="square" lIns="91425" tIns="45700" rIns="91425" bIns="45700" anchor="t" anchorCtr="0">
            <a:normAutofit/>
          </a:bodyPr>
          <a:lstStyle/>
          <a:p>
            <a:pPr marL="228600" lvl="0" indent="-215900" algn="l" rtl="0">
              <a:lnSpc>
                <a:spcPct val="110000"/>
              </a:lnSpc>
              <a:spcBef>
                <a:spcPts val="0"/>
              </a:spcBef>
              <a:spcAft>
                <a:spcPts val="0"/>
              </a:spcAft>
              <a:buClr>
                <a:schemeClr val="dk2"/>
              </a:buClr>
              <a:buSzPts val="2020"/>
              <a:buChar char="•"/>
            </a:pPr>
            <a:r>
              <a:rPr lang="en-US" sz="2020"/>
              <a:t>Give VA streamlined access to a small group of exceptional companies that specialize in agile software development and user-centered design</a:t>
            </a:r>
            <a:endParaRPr sz="2020"/>
          </a:p>
          <a:p>
            <a:pPr marL="228600" lvl="0" indent="-215900" algn="l" rtl="0">
              <a:lnSpc>
                <a:spcPct val="110000"/>
              </a:lnSpc>
              <a:spcBef>
                <a:spcPts val="600"/>
              </a:spcBef>
              <a:spcAft>
                <a:spcPts val="0"/>
              </a:spcAft>
              <a:buClr>
                <a:schemeClr val="dk2"/>
              </a:buClr>
              <a:buSzPts val="2020"/>
              <a:buChar char="•"/>
            </a:pPr>
            <a:r>
              <a:rPr lang="en-US" sz="2020"/>
              <a:t>Create a contract mechanism that incentives VA employees and contractors to deliver rapidly following private sector best practices</a:t>
            </a:r>
            <a:endParaRPr sz="2020"/>
          </a:p>
          <a:p>
            <a:pPr marL="228600" lvl="0" indent="-215900" algn="l" rtl="0">
              <a:lnSpc>
                <a:spcPct val="110000"/>
              </a:lnSpc>
              <a:spcBef>
                <a:spcPts val="600"/>
              </a:spcBef>
              <a:spcAft>
                <a:spcPts val="0"/>
              </a:spcAft>
              <a:buClr>
                <a:schemeClr val="dk2"/>
              </a:buClr>
              <a:buSzPts val="2020"/>
              <a:buChar char="•"/>
            </a:pPr>
            <a:r>
              <a:rPr lang="en-US" sz="2020"/>
              <a:t>Promote the principles of Agile and DevOps culture in VA</a:t>
            </a:r>
            <a:endParaRPr sz="2020"/>
          </a:p>
          <a:p>
            <a:pPr marL="228600" lvl="0" indent="-215900" algn="l" rtl="0">
              <a:lnSpc>
                <a:spcPct val="110000"/>
              </a:lnSpc>
              <a:spcBef>
                <a:spcPts val="600"/>
              </a:spcBef>
              <a:spcAft>
                <a:spcPts val="0"/>
              </a:spcAft>
              <a:buClr>
                <a:schemeClr val="dk2"/>
              </a:buClr>
              <a:buSzPts val="2020"/>
              <a:buChar char="•"/>
            </a:pPr>
            <a:r>
              <a:rPr lang="en-US" sz="2020"/>
              <a:t>Support VA’s Digital Modernization Strategy to solve tough technology challenges facing VA</a:t>
            </a:r>
            <a:endParaRPr sz="2020"/>
          </a:p>
        </p:txBody>
      </p:sp>
      <p:sp>
        <p:nvSpPr>
          <p:cNvPr id="316" name="Google Shape;316;p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VA CEDAR IDIQ</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fd3040c91f_0_36"/>
          <p:cNvSpPr txBox="1"/>
          <p:nvPr/>
        </p:nvSpPr>
        <p:spPr>
          <a:xfrm>
            <a:off x="460650" y="889850"/>
            <a:ext cx="2587500" cy="32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Conducted onboarding with Heather Vujovich (MO, Delivery Manager) and Tami Corson (ServeAdvisory, Project Manager / Business Analyst).</a:t>
            </a:r>
            <a:endParaRPr sz="12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Added Tracey Mulrooney (OCTO Product Owner) to Scrum meetings.</a:t>
            </a:r>
            <a:endParaRPr sz="12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Mapped onboarding experience for new hires and subcontractors. </a:t>
            </a:r>
            <a:endParaRPr sz="12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Created, tested, and iterated prototypes of Onboarding Guide and Onboarding Journey to address core CEDAR IDIQ pain point “how do we recruit, hire, onboard, and retain our team”. </a:t>
            </a:r>
            <a:endParaRPr sz="12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Said goodbye to a key leader at MO, Lara Siopis. </a:t>
            </a:r>
            <a:endParaRPr sz="1200">
              <a:solidFill>
                <a:schemeClr val="dk2"/>
              </a:solidFill>
              <a:latin typeface="Source Sans Pro"/>
              <a:ea typeface="Source Sans Pro"/>
              <a:cs typeface="Source Sans Pro"/>
              <a:sym typeface="Source Sans Pro"/>
            </a:endParaRPr>
          </a:p>
        </p:txBody>
      </p:sp>
      <p:sp>
        <p:nvSpPr>
          <p:cNvPr id="556" name="Google Shape;556;gfd3040c91f_0_3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57" name="Google Shape;557;gfd3040c91f_0_36"/>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Offboarding and Onboarding the Team</a:t>
            </a:r>
            <a:endParaRPr/>
          </a:p>
        </p:txBody>
      </p:sp>
      <p:sp>
        <p:nvSpPr>
          <p:cNvPr id="558" name="Google Shape;558;gfd3040c91f_0_36"/>
          <p:cNvSpPr txBox="1"/>
          <p:nvPr/>
        </p:nvSpPr>
        <p:spPr>
          <a:xfrm>
            <a:off x="3153250" y="3895125"/>
            <a:ext cx="4611000" cy="51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000">
                <a:solidFill>
                  <a:schemeClr val="dk2"/>
                </a:solidFill>
                <a:latin typeface="Source Sans Pro"/>
                <a:ea typeface="Source Sans Pro"/>
                <a:cs typeface="Source Sans Pro"/>
                <a:sym typeface="Source Sans Pro"/>
              </a:rPr>
              <a:t>View the Onboarding GitHub readme </a:t>
            </a:r>
            <a:r>
              <a:rPr lang="en-US" sz="1000" u="sng">
                <a:solidFill>
                  <a:schemeClr val="hlink"/>
                </a:solidFill>
                <a:latin typeface="Source Sans Pro"/>
                <a:ea typeface="Source Sans Pro"/>
                <a:cs typeface="Source Sans Pro"/>
                <a:sym typeface="Source Sans Pro"/>
                <a:hlinkClick r:id="rId3"/>
              </a:rPr>
              <a:t>here</a:t>
            </a:r>
            <a:r>
              <a:rPr lang="en-US" sz="1000">
                <a:solidFill>
                  <a:schemeClr val="dk2"/>
                </a:solidFill>
                <a:latin typeface="Source Sans Pro"/>
                <a:ea typeface="Source Sans Pro"/>
                <a:cs typeface="Source Sans Pro"/>
                <a:sym typeface="Source Sans Pro"/>
              </a:rPr>
              <a:t>.</a:t>
            </a:r>
            <a:endParaRPr sz="1100" b="0" i="0" u="none" strike="noStrike" cap="none">
              <a:solidFill>
                <a:schemeClr val="dk2"/>
              </a:solidFill>
              <a:latin typeface="Source Sans Pro"/>
              <a:ea typeface="Source Sans Pro"/>
              <a:cs typeface="Source Sans Pro"/>
              <a:sym typeface="Source Sans Pro"/>
            </a:endParaRPr>
          </a:p>
        </p:txBody>
      </p:sp>
      <p:sp>
        <p:nvSpPr>
          <p:cNvPr id="559" name="Google Shape;559;gfd3040c91f_0_36"/>
          <p:cNvSpPr txBox="1"/>
          <p:nvPr/>
        </p:nvSpPr>
        <p:spPr>
          <a:xfrm>
            <a:off x="5021850" y="1144050"/>
            <a:ext cx="1913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Onboarding Journey </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sp>
        <p:nvSpPr>
          <p:cNvPr id="560" name="Google Shape;560;gfd3040c91f_0_36"/>
          <p:cNvSpPr txBox="1"/>
          <p:nvPr/>
        </p:nvSpPr>
        <p:spPr>
          <a:xfrm>
            <a:off x="3153250" y="1144050"/>
            <a:ext cx="1810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Onboarding Guide </a:t>
            </a:r>
            <a:endParaRPr sz="1200" b="1">
              <a:solidFill>
                <a:schemeClr val="accent1"/>
              </a:solidFill>
              <a:latin typeface="Source Sans Pro"/>
              <a:ea typeface="Source Sans Pro"/>
              <a:cs typeface="Source Sans Pro"/>
              <a:sym typeface="Source Sans Pro"/>
            </a:endParaRPr>
          </a:p>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pic>
        <p:nvPicPr>
          <p:cNvPr id="561" name="Google Shape;561;gfd3040c91f_0_36"/>
          <p:cNvPicPr preferRelativeResize="0"/>
          <p:nvPr/>
        </p:nvPicPr>
        <p:blipFill>
          <a:blip r:embed="rId4">
            <a:alphaModFix/>
          </a:blip>
          <a:stretch>
            <a:fillRect/>
          </a:stretch>
        </p:blipFill>
        <p:spPr>
          <a:xfrm>
            <a:off x="3153114" y="1526825"/>
            <a:ext cx="1810567" cy="2357471"/>
          </a:xfrm>
          <a:prstGeom prst="rect">
            <a:avLst/>
          </a:prstGeom>
          <a:noFill/>
          <a:ln>
            <a:noFill/>
          </a:ln>
        </p:spPr>
      </p:pic>
      <p:pic>
        <p:nvPicPr>
          <p:cNvPr id="562" name="Google Shape;562;gfd3040c91f_0_36"/>
          <p:cNvPicPr preferRelativeResize="0"/>
          <p:nvPr/>
        </p:nvPicPr>
        <p:blipFill>
          <a:blip r:embed="rId5">
            <a:alphaModFix/>
          </a:blip>
          <a:stretch>
            <a:fillRect/>
          </a:stretch>
        </p:blipFill>
        <p:spPr>
          <a:xfrm>
            <a:off x="5021846" y="1526825"/>
            <a:ext cx="1913368" cy="2357476"/>
          </a:xfrm>
          <a:prstGeom prst="rect">
            <a:avLst/>
          </a:prstGeom>
          <a:noFill/>
          <a:ln>
            <a:noFill/>
          </a:ln>
        </p:spPr>
      </p:pic>
      <p:pic>
        <p:nvPicPr>
          <p:cNvPr id="563" name="Google Shape;563;gfd3040c91f_0_36"/>
          <p:cNvPicPr preferRelativeResize="0"/>
          <p:nvPr/>
        </p:nvPicPr>
        <p:blipFill>
          <a:blip r:embed="rId6">
            <a:alphaModFix/>
          </a:blip>
          <a:stretch>
            <a:fillRect/>
          </a:stretch>
        </p:blipFill>
        <p:spPr>
          <a:xfrm>
            <a:off x="6993425" y="1526825"/>
            <a:ext cx="1810501" cy="1713228"/>
          </a:xfrm>
          <a:prstGeom prst="rect">
            <a:avLst/>
          </a:prstGeom>
          <a:noFill/>
          <a:ln w="9525" cap="flat" cmpd="sng">
            <a:solidFill>
              <a:srgbClr val="000000"/>
            </a:solidFill>
            <a:prstDash val="solid"/>
            <a:round/>
            <a:headEnd type="none" w="sm" len="sm"/>
            <a:tailEnd type="none" w="sm" len="sm"/>
          </a:ln>
        </p:spPr>
      </p:pic>
      <p:sp>
        <p:nvSpPr>
          <p:cNvPr id="564" name="Google Shape;564;gfd3040c91f_0_36"/>
          <p:cNvSpPr txBox="1"/>
          <p:nvPr/>
        </p:nvSpPr>
        <p:spPr>
          <a:xfrm>
            <a:off x="6991450" y="1144050"/>
            <a:ext cx="1810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accent1"/>
                </a:solidFill>
                <a:latin typeface="Source Sans Pro"/>
                <a:ea typeface="Source Sans Pro"/>
                <a:cs typeface="Source Sans Pro"/>
                <a:sym typeface="Source Sans Pro"/>
              </a:rPr>
              <a:t>Saying Goodbye</a:t>
            </a:r>
            <a:endParaRPr sz="1200" b="1">
              <a:solidFill>
                <a:schemeClr val="accent1"/>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fd122eee5c_0_3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70" name="Google Shape;570;gfd122eee5c_0_3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Ceremonies</a:t>
            </a:r>
            <a:endParaRPr/>
          </a:p>
        </p:txBody>
      </p:sp>
      <p:sp>
        <p:nvSpPr>
          <p:cNvPr id="571" name="Google Shape;571;gfd122eee5c_0_30"/>
          <p:cNvSpPr txBox="1"/>
          <p:nvPr/>
        </p:nvSpPr>
        <p:spPr>
          <a:xfrm>
            <a:off x="460650" y="889850"/>
            <a:ext cx="2587500" cy="425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Audited Agile ceremonies, identified opportunities to reduce meetings and empower team to focus on delivery, and made recommendations to PO.</a:t>
            </a:r>
            <a:endParaRPr sz="1200">
              <a:solidFill>
                <a:schemeClr val="dk2"/>
              </a:solidFill>
              <a:latin typeface="Source Sans Pro"/>
              <a:ea typeface="Source Sans Pro"/>
              <a:cs typeface="Source Sans Pro"/>
              <a:sym typeface="Source Sans Pro"/>
            </a:endParaRPr>
          </a:p>
          <a:p>
            <a:pPr marL="171450" lvl="0" indent="-180975" algn="l" rtl="0">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Shifted sprint planning to beginning of sprint and consolidated with sprint kickoff, consolidated demo and retro, evolved retro into backlog prioritization with leaders (Exec Champion, PO, PM), and identified additional opportunities (e.g., right size and harden backlog to focus on leadership priorities—POC Design) starting Sprint 4.</a:t>
            </a:r>
            <a:endParaRPr sz="1200">
              <a:solidFill>
                <a:schemeClr val="dk2"/>
              </a:solidFill>
              <a:latin typeface="Source Sans Pro"/>
              <a:ea typeface="Source Sans Pro"/>
              <a:cs typeface="Source Sans Pro"/>
              <a:sym typeface="Source Sans Pro"/>
            </a:endParaRPr>
          </a:p>
          <a:p>
            <a:pPr marL="171450" lvl="0" indent="-180975" algn="l" rtl="0">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Evolved calendar invites. </a:t>
            </a:r>
            <a:endParaRPr sz="12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p:txBody>
      </p:sp>
      <p:graphicFrame>
        <p:nvGraphicFramePr>
          <p:cNvPr id="572" name="Google Shape;572;gfd122eee5c_0_30"/>
          <p:cNvGraphicFramePr/>
          <p:nvPr/>
        </p:nvGraphicFramePr>
        <p:xfrm>
          <a:off x="3098163" y="1144042"/>
          <a:ext cx="3000000" cy="3000000"/>
        </p:xfrm>
        <a:graphic>
          <a:graphicData uri="http://schemas.openxmlformats.org/drawingml/2006/table">
            <a:tbl>
              <a:tblPr>
                <a:noFill/>
                <a:tableStyleId>{7BCE54F0-2938-4BD0-B934-A97A592CB955}</a:tableStyleId>
              </a:tblPr>
              <a:tblGrid>
                <a:gridCol w="1117725">
                  <a:extLst>
                    <a:ext uri="{9D8B030D-6E8A-4147-A177-3AD203B41FA5}">
                      <a16:colId xmlns:a16="http://schemas.microsoft.com/office/drawing/2014/main" val="20000"/>
                    </a:ext>
                  </a:extLst>
                </a:gridCol>
                <a:gridCol w="1117725">
                  <a:extLst>
                    <a:ext uri="{9D8B030D-6E8A-4147-A177-3AD203B41FA5}">
                      <a16:colId xmlns:a16="http://schemas.microsoft.com/office/drawing/2014/main" val="20001"/>
                    </a:ext>
                  </a:extLst>
                </a:gridCol>
                <a:gridCol w="1117725">
                  <a:extLst>
                    <a:ext uri="{9D8B030D-6E8A-4147-A177-3AD203B41FA5}">
                      <a16:colId xmlns:a16="http://schemas.microsoft.com/office/drawing/2014/main" val="20002"/>
                    </a:ext>
                  </a:extLst>
                </a:gridCol>
                <a:gridCol w="1117725">
                  <a:extLst>
                    <a:ext uri="{9D8B030D-6E8A-4147-A177-3AD203B41FA5}">
                      <a16:colId xmlns:a16="http://schemas.microsoft.com/office/drawing/2014/main" val="20003"/>
                    </a:ext>
                  </a:extLst>
                </a:gridCol>
                <a:gridCol w="1117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8839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a:t>
                      </a:r>
                      <a:r>
                        <a:rPr lang="en-US" sz="700">
                          <a:solidFill>
                            <a:schemeClr val="dk2"/>
                          </a:solidFill>
                          <a:latin typeface="Source Sans Pro"/>
                          <a:ea typeface="Source Sans Pro"/>
                          <a:cs typeface="Source Sans Pro"/>
                          <a:sym typeface="Source Sans Pro"/>
                        </a:rPr>
                        <a:t>1/1</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br>
                        <a:rPr lang="en-US" sz="800" b="1">
                          <a:solidFill>
                            <a:schemeClr val="dk2"/>
                          </a:solidFill>
                          <a:latin typeface="Source Sans Pro"/>
                          <a:ea typeface="Source Sans Pro"/>
                          <a:cs typeface="Source Sans Pro"/>
                          <a:sym typeface="Source Sans Pro"/>
                        </a:rPr>
                      </a:br>
                      <a:r>
                        <a:rPr lang="en-US" sz="800" b="1">
                          <a:solidFill>
                            <a:schemeClr val="dk2"/>
                          </a:solidFill>
                          <a:latin typeface="Source Sans Pro"/>
                          <a:ea typeface="Source Sans Pro"/>
                          <a:cs typeface="Source Sans Pro"/>
                          <a:sym typeface="Source Sans Pro"/>
                        </a:rPr>
                        <a:t>Sprint 3 Demo &amp; Retro: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4 Backlog Prioritization: </a:t>
                      </a:r>
                      <a:r>
                        <a:rPr lang="en-US" sz="800">
                          <a:solidFill>
                            <a:schemeClr val="dk2"/>
                          </a:solidFill>
                          <a:latin typeface="Source Sans Pro"/>
                          <a:ea typeface="Source Sans Pro"/>
                          <a:cs typeface="Source Sans Pro"/>
                          <a:sym typeface="Source Sans Pro"/>
                        </a:rPr>
                        <a:t>2pm ET</a:t>
                      </a: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11/3</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Admin / Fall Cleaning</a:t>
                      </a:r>
                      <a:endParaRPr sz="800" b="1">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endParaRPr sz="800" b="1">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Monthly Contract PM Plan Update: </a:t>
                      </a:r>
                      <a:r>
                        <a:rPr lang="en-US" sz="800">
                          <a:solidFill>
                            <a:schemeClr val="dk2"/>
                          </a:solidFill>
                          <a:latin typeface="Source Sans Pro"/>
                          <a:ea typeface="Source Sans Pro"/>
                          <a:cs typeface="Source Sans Pro"/>
                          <a:sym typeface="Source Sans Pro"/>
                        </a:rPr>
                        <a:t>2pm ET</a:t>
                      </a:r>
                      <a:endParaRPr sz="8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11/4</a:t>
                      </a:r>
                      <a:endParaRPr sz="7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Sprint 4 Planning: </a:t>
                      </a:r>
                      <a:r>
                        <a:rPr lang="en-US" sz="800">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11/5</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96225">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11/8</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11/9</a:t>
                      </a:r>
                      <a:endParaRPr sz="7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11/10</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11/11</a:t>
                      </a: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83900">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11/15</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endParaRPr sz="7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11/16</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4 Demo &amp; Retro: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5 Backlog Prioritization: </a:t>
                      </a:r>
                      <a:r>
                        <a:rPr lang="en-US" sz="800">
                          <a:solidFill>
                            <a:schemeClr val="dk2"/>
                          </a:solidFill>
                          <a:latin typeface="Source Sans Pro"/>
                          <a:ea typeface="Source Sans Pro"/>
                          <a:cs typeface="Source Sans Pro"/>
                          <a:sym typeface="Source Sans Pro"/>
                        </a:rPr>
                        <a:t>12pm ET</a:t>
                      </a: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11/17</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5 Planning: </a:t>
                      </a:r>
                      <a:r>
                        <a:rPr lang="en-US" sz="800">
                          <a:solidFill>
                            <a:schemeClr val="dk2"/>
                          </a:solidFill>
                          <a:latin typeface="Source Sans Pro"/>
                          <a:ea typeface="Source Sans Pro"/>
                          <a:cs typeface="Source Sans Pro"/>
                          <a:sym typeface="Source Sans Pro"/>
                        </a:rPr>
                        <a:t>10am ET</a:t>
                      </a:r>
                      <a:endParaRPr sz="7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11/19</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24825">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11/23</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rgbClr val="FF0000"/>
                          </a:solidFill>
                          <a:latin typeface="Source Sans Pro"/>
                          <a:ea typeface="Source Sans Pro"/>
                          <a:cs typeface="Source Sans Pro"/>
                          <a:sym typeface="Source Sans Pro"/>
                        </a:rPr>
                        <a:t>POC and MVP Check-in: </a:t>
                      </a:r>
                      <a:r>
                        <a:rPr lang="en-US" sz="800">
                          <a:solidFill>
                            <a:srgbClr val="FF0000"/>
                          </a:solidFill>
                          <a:latin typeface="Source Sans Pro"/>
                          <a:ea typeface="Source Sans Pro"/>
                          <a:cs typeface="Source Sans Pro"/>
                          <a:sym typeface="Source Sans Pro"/>
                        </a:rPr>
                        <a:t>9am ET</a:t>
                      </a:r>
                      <a:endParaRPr sz="700">
                        <a:solidFill>
                          <a:srgbClr val="FF0000"/>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3"/>
                            </a:ext>
                          </a:extLst>
                        </a:rPr>
                        <a:t>11/24</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4"/>
                          </a:ext>
                        </a:extLst>
                      </a:endParaRPr>
                    </a:p>
                    <a:p>
                      <a:pPr marL="0" marR="0" lvl="0" indent="0" algn="ctr" rtl="0">
                        <a:lnSpc>
                          <a:spcPct val="100000"/>
                        </a:lnSpc>
                        <a:spcBef>
                          <a:spcPts val="0"/>
                        </a:spcBef>
                        <a:spcAft>
                          <a:spcPts val="0"/>
                        </a:spcAft>
                        <a:buClr>
                          <a:srgbClr val="000000"/>
                        </a:buClr>
                        <a:buSzPts val="700"/>
                        <a:buFont typeface="Arial"/>
                        <a:buNone/>
                      </a:pPr>
                      <a:r>
                        <a:rPr lang="en-US" sz="800" b="1">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Apartment Working Group: </a:t>
                      </a:r>
                      <a:r>
                        <a:rPr lang="en-US" sz="800">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6"/>
                            </a:ext>
                          </a:extLst>
                        </a:rPr>
                        <a:t>2pm ET</a:t>
                      </a:r>
                      <a:endParaRPr sz="800">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7"/>
                          </a:ext>
                        </a:extLst>
                      </a:endParaRPr>
                    </a:p>
                    <a:p>
                      <a:pPr marL="0" marR="0" lvl="0" indent="0" algn="ctr" rtl="0">
                        <a:lnSpc>
                          <a:spcPct val="100000"/>
                        </a:lnSpc>
                        <a:spcBef>
                          <a:spcPts val="0"/>
                        </a:spcBef>
                        <a:spcAft>
                          <a:spcPts val="0"/>
                        </a:spcAft>
                        <a:buClr>
                          <a:srgbClr val="000000"/>
                        </a:buClr>
                        <a:buSzPts val="700"/>
                        <a:buFont typeface="Arial"/>
                        <a:buNone/>
                      </a:pPr>
                      <a:endParaRPr sz="8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8"/>
                          </a:ext>
                        </a:extLst>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9"/>
                            </a:ext>
                          </a:extLst>
                        </a:rPr>
                        <a:t>11/25</a:t>
                      </a:r>
                      <a:endParaRPr sz="7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0"/>
                          </a:ext>
                        </a:extLst>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11/26</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11/29</a:t>
                      </a:r>
                      <a:endParaRPr sz="7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11/30</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5 Demo &amp; Retro: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6 Backlog Prioritization: </a:t>
                      </a:r>
                      <a:r>
                        <a:rPr lang="en-US" sz="800">
                          <a:solidFill>
                            <a:schemeClr val="dk2"/>
                          </a:solidFill>
                          <a:latin typeface="Source Sans Pro"/>
                          <a:ea typeface="Source Sans Pro"/>
                          <a:cs typeface="Source Sans Pro"/>
                          <a:sym typeface="Source Sans Pro"/>
                        </a:rPr>
                        <a:t>12pm ET</a:t>
                      </a:r>
                      <a:endParaRPr sz="8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800" b="1">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1"/>
                            </a:ext>
                          </a:extLst>
                        </a:rPr>
                        <a:t>Sprint 6 Planning: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2"/>
                            </a:ext>
                          </a:extLst>
                        </a:rPr>
                        <a:t>4pm ET</a:t>
                      </a:r>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pic>
        <p:nvPicPr>
          <p:cNvPr id="573" name="Google Shape;573;gfd122eee5c_0_30"/>
          <p:cNvPicPr preferRelativeResize="0"/>
          <p:nvPr/>
        </p:nvPicPr>
        <p:blipFill>
          <a:blip r:embed="rId3">
            <a:alphaModFix/>
          </a:blip>
          <a:stretch>
            <a:fillRect/>
          </a:stretch>
        </p:blipFill>
        <p:spPr>
          <a:xfrm>
            <a:off x="6744750" y="3577825"/>
            <a:ext cx="504901" cy="467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f8e3c1d6a6_0_5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79" name="Google Shape;579;gf8e3c1d6a6_0_5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3 Update (1 of 2)</a:t>
            </a:r>
            <a:endParaRPr/>
          </a:p>
        </p:txBody>
      </p:sp>
      <p:sp>
        <p:nvSpPr>
          <p:cNvPr id="580" name="Google Shape;580;gf8e3c1d6a6_0_59"/>
          <p:cNvSpPr txBox="1"/>
          <p:nvPr/>
        </p:nvSpPr>
        <p:spPr>
          <a:xfrm>
            <a:off x="464100" y="1320800"/>
            <a:ext cx="50859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Apartment Working Group </a:t>
            </a:r>
            <a:endParaRPr sz="1050" b="1">
              <a:solidFill>
                <a:srgbClr val="222222"/>
              </a:solidFill>
              <a:latin typeface="Helvetica Neue"/>
              <a:ea typeface="Helvetica Neue"/>
              <a:cs typeface="Helvetica Neue"/>
              <a:sym typeface="Helvetica Neue"/>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Co-created Apartment Working Group objectives and agenda with Meg and Lauren and documented synthesis in GitHub on 10/18-10/20. </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Drafted email to Apartment Working Group participants and sent out the objectives and agenda on 10/20.</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Drafted and reviewed Apartment Working Group slides during MO Problem Solving sessions, getting feedback from MOVE leadership (reachback support across our CEDAR team) on 10/20.</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Revised Apartment Working Group slides and shared with Meg and Lauren on 10/21. </a:t>
            </a:r>
            <a:endParaRPr sz="800">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Began to reconcile feedback on 10/22.</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Kicked off the Apartment Working Group with our first session on 10/27. The work for this included co-creation with Meg and Lauren, presentation prep, gathering input from our CEDAR go to market partners, creating a participant survey, debriefing, and synthesizing key takeaways and action items. </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Sent follow up email with notes, slides, and link to feedback survey.</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Research and Discovery</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Discussed using the MHV newsletter as a recruiting tool for the IA tree test if offered by OCC on 10/20.</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Submitted IA tree test research plan for review by Meg and Lauren on 10/21.</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Updated technical discovery tool (Mural) on 10/21.</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Began to develop materials for research synthesis on 10/22.</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Met with Ben to share learnings and get feedback on current technical discovery plan and developed a plan to limit the scope of the technical discovery sessions on 10/22.</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debrief session immediately following our session with Ben to capture key learnings, actions items, and key questions to ask in the upcoming technical discovery sessions on 10/22.</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Scheduled CERNER download session on 10/22.</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Visualized the current state user journey for Appointments in Mural following a team member's actual experience through the process.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Met with Meg to deep dive into Navigation, Content, Authentication, Homepage design, Community Care, and Cerner creating a deeper shared understanding and capturing notes and additional references in Mural.</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Launched recruitment for the IA Tree Test - our first phase of research on discoverability within the Apartment. Our research plan is in GitHub and the Tree Test can be previewed in Optimal Workshop.</a:t>
            </a:r>
            <a:endParaRPr sz="800">
              <a:solidFill>
                <a:schemeClr val="dk2"/>
              </a:solidFill>
              <a:latin typeface="Source Sans Pro"/>
              <a:ea typeface="Source Sans Pro"/>
              <a:cs typeface="Source Sans Pro"/>
              <a:sym typeface="Source Sans Pro"/>
            </a:endParaRPr>
          </a:p>
        </p:txBody>
      </p:sp>
      <p:sp>
        <p:nvSpPr>
          <p:cNvPr id="581" name="Google Shape;581;gf8e3c1d6a6_0_59"/>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582" name="Google Shape;582;gf8e3c1d6a6_0_59"/>
          <p:cNvSpPr txBox="1"/>
          <p:nvPr/>
        </p:nvSpPr>
        <p:spPr>
          <a:xfrm>
            <a:off x="5472850" y="1320800"/>
            <a:ext cx="34266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Proof of Concept</a:t>
            </a:r>
            <a:endParaRPr sz="800" b="1">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Continued to synthesize learnings and POC definition in Mural on 10/19-10/21.</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Followed up with Barry to request access to the MHV repo on 10/20. </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Prioritized the use cases for the POC based on impact and level of effort. </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Cross-team Collaboration</a:t>
            </a:r>
            <a:endParaRPr sz="800" b="1">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Attended Identity Working Group on 10/21.</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Continuing to engage across OCTO teams with the VA.gov Platform and Apps Weekly Design + Content + Research Sync, Team of Teams, and Identity Working Group.</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Met with the Identity team on 10/25.</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fae82c9e6b_0_1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88" name="Google Shape;588;gfae82c9e6b_0_1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3 Update (2 of 2)</a:t>
            </a:r>
            <a:endParaRPr/>
          </a:p>
        </p:txBody>
      </p:sp>
      <p:sp>
        <p:nvSpPr>
          <p:cNvPr id="589" name="Google Shape;589;gfae82c9e6b_0_12"/>
          <p:cNvSpPr txBox="1"/>
          <p:nvPr/>
        </p:nvSpPr>
        <p:spPr>
          <a:xfrm>
            <a:off x="464100" y="1320800"/>
            <a:ext cx="5085900" cy="252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Recruiting, Hiring, and Onboarding</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Aligned on hiring priorities with a focus on Product Manager, Design Lead, and UX Design Lead</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staffing strategy sessions to discuss needed roles, anticipated gaps, and required skills on 10/19 and 10/21.</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Revised and posted UX Design Lead Job Description on 10/22.</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follow up interview with one Design Lead applicant on 10/22; total of 4 active applicants.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Continued PIV onboarding; next week we will submit security forms to VA SharePoint that will trigger EQIP, and make relevant modification to access.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Prioritized roles and skill sets to focus our hiring. Priorities are:</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Product manager — top priority (This person might run scrum ceremonies.)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UX design lead</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UX designer</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 the 2 UX designers - Need these skills: user research (priority), service design (priority). Visual design skills needed, too.</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Delivery manager (This person is a writer, communicator, organizer. Skilled in internal comms and product documentation. Not running the scrum.)</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Content strategist + plain language writer (This person supports Meg in working on IA and content strategy.)</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Back-end engineer (MO will probably pull from Pluribus for now.)</a:t>
            </a:r>
            <a:endParaRPr sz="800">
              <a:solidFill>
                <a:schemeClr val="dk2"/>
              </a:solidFill>
              <a:latin typeface="Source Sans Pro"/>
              <a:ea typeface="Source Sans Pro"/>
              <a:cs typeface="Source Sans Pro"/>
              <a:sym typeface="Source Sans Pro"/>
            </a:endParaRPr>
          </a:p>
          <a:p>
            <a:pPr marL="45720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p:txBody>
      </p:sp>
      <p:sp>
        <p:nvSpPr>
          <p:cNvPr id="590" name="Google Shape;590;gfae82c9e6b_0_12"/>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591" name="Google Shape;591;gfae82c9e6b_0_12"/>
          <p:cNvSpPr txBox="1"/>
          <p:nvPr/>
        </p:nvSpPr>
        <p:spPr>
          <a:xfrm>
            <a:off x="5472850" y="1320800"/>
            <a:ext cx="34266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Approach and Sprint Planning</a:t>
            </a:r>
            <a:endParaRPr sz="800" b="1">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Sprint 3 Kickoff to launch the sprint aligned on sprint goals, priorities, and deliverables, clarify responsibilities, and raise and mitigate risks on 10/20.</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Adjusted our sprint ceremonies to more efficiently prioritize and plan the work.</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Added an administrative clean-up day to tackle any remaining onboarding tasks, access issues, or other recurring roadblocks. </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Governance</a:t>
            </a:r>
            <a:endParaRPr sz="800" b="1">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Submitted Sprint 2 demo slides and links to work within the monthly report to minimize the creation of extra materials and received acceptance from Meg on 10/19.</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Received approval for Sprint 3 on 10/19.</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Invoiced Sprint 2 on 10/19.</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f8e3c1d6a6_0_4"/>
          <p:cNvSpPr txBox="1"/>
          <p:nvPr/>
        </p:nvSpPr>
        <p:spPr>
          <a:xfrm>
            <a:off x="457200" y="916950"/>
            <a:ext cx="81972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Sprint Dates: </a:t>
            </a:r>
            <a:r>
              <a:rPr lang="en-US" sz="900">
                <a:solidFill>
                  <a:schemeClr val="dk2"/>
                </a:solidFill>
                <a:latin typeface="Source Sans Pro"/>
                <a:ea typeface="Source Sans Pro"/>
                <a:cs typeface="Source Sans Pro"/>
                <a:sym typeface="Source Sans Pro"/>
              </a:rPr>
              <a:t>10/20/2021-11/2/2021</a:t>
            </a:r>
            <a:endParaRPr sz="9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3"/>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Conduct the first Apartment Working Group and follow-up with actions. Obtain approval for the IA Tree Test 1 Research Plan and Materials.</a:t>
            </a:r>
            <a:r>
              <a:rPr lang="en-US" sz="800">
                <a:solidFill>
                  <a:schemeClr val="dk2"/>
                </a:solidFill>
                <a:latin typeface="Source Sans Pro"/>
                <a:ea typeface="Source Sans Pro"/>
                <a:cs typeface="Source Sans Pro"/>
                <a:sym typeface="Source Sans Pro"/>
              </a:rPr>
              <a:t> </a:t>
            </a:r>
            <a:r>
              <a:rPr lang="en-US" sz="800" b="0" i="0" u="none" strike="noStrike" cap="none">
                <a:solidFill>
                  <a:schemeClr val="dk2"/>
                </a:solidFill>
                <a:latin typeface="Source Sans Pro"/>
                <a:ea typeface="Source Sans Pro"/>
                <a:cs typeface="Source Sans Pro"/>
                <a:sym typeface="Source Sans Pro"/>
              </a:rPr>
              <a:t>Begin recruiting for the IA Tree Test 1. Create an Apartment Product Outline. Continue to build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Continue knowledge transfer</a:t>
            </a:r>
            <a:r>
              <a:rPr lang="en-US" sz="800">
                <a:solidFill>
                  <a:schemeClr val="dk2"/>
                </a:solidFill>
                <a:latin typeface="Source Sans Pro"/>
                <a:ea typeface="Source Sans Pro"/>
                <a:cs typeface="Source Sans Pro"/>
                <a:sym typeface="Source Sans Pro"/>
              </a:rPr>
              <a:t>.</a:t>
            </a:r>
            <a:r>
              <a:rPr lang="en-US" sz="800" b="0" i="0" u="none" strike="noStrike" cap="none">
                <a:solidFill>
                  <a:schemeClr val="dk2"/>
                </a:solidFill>
                <a:latin typeface="Source Sans Pro"/>
                <a:ea typeface="Source Sans Pro"/>
                <a:cs typeface="Source Sans Pro"/>
                <a:sym typeface="Source Sans Pro"/>
              </a:rPr>
              <a:t> Understand the auth/unauth pathways</a:t>
            </a:r>
            <a:r>
              <a:rPr lang="en-US" sz="800">
                <a:solidFill>
                  <a:schemeClr val="dk2"/>
                </a:solidFill>
                <a:latin typeface="Source Sans Pro"/>
                <a:ea typeface="Source Sans Pro"/>
                <a:cs typeface="Source Sans Pro"/>
                <a:sym typeface="Source Sans Pro"/>
              </a:rPr>
              <a:t>.</a:t>
            </a:r>
            <a:r>
              <a:rPr lang="en-US" sz="800" b="0" i="0" u="none" strike="noStrike" cap="none">
                <a:solidFill>
                  <a:schemeClr val="dk2"/>
                </a:solidFill>
                <a:latin typeface="Source Sans Pro"/>
                <a:ea typeface="Source Sans Pro"/>
                <a:cs typeface="Source Sans Pro"/>
                <a:sym typeface="Source Sans Pro"/>
              </a:rPr>
              <a:t> Continue technical discovery, specifically API research and access to the MHV repo. </a:t>
            </a:r>
            <a:r>
              <a:rPr lang="en-US" sz="800" i="1">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4"/>
                  </a:ext>
                </a:extLst>
              </a:rPr>
              <a:t>Added a medium priority goal during sprint kickoff to investigate Codepen for testing the Health Apartment IA with participants who use screen readers.</a:t>
            </a:r>
            <a:endParaRPr sz="800" i="1">
              <a:solidFill>
                <a:srgbClr val="22222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5"/>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 First Apartment Working Group</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Obtain approval for IA Tree Test 1</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Recruit for IA Tree Test 1</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 IA Tree Test 1</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 Health Apartment Product Outline</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Building the Team</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Downloads: CERNER, Community Care, Content and Auth, Navigation</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Technical Discovery</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Stakeholder engagement</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Governance</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Ceremonies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Onboarding</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597" name="Google Shape;597;gf8e3c1d6a6_0_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598" name="Google Shape;598;gf8e3c1d6a6_0_4"/>
          <p:cNvGraphicFramePr/>
          <p:nvPr/>
        </p:nvGraphicFramePr>
        <p:xfrm>
          <a:off x="526600" y="3779851"/>
          <a:ext cx="3000000" cy="3000000"/>
        </p:xfrm>
        <a:graphic>
          <a:graphicData uri="http://schemas.openxmlformats.org/drawingml/2006/table">
            <a:tbl>
              <a:tblPr firstRow="1" bandRow="1">
                <a:noFill/>
                <a:tableStyleId>{04B43867-3A1F-4ADA-8E2A-0590061AFCAF}</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Working Group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Working group session conducted</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Follow-up actions completed</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Approved research plan ready for recruitment documented in GitHub</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Tree test recruitment launched</a:t>
                      </a:r>
                      <a:endParaRPr sz="800">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Tree test initiated with participants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Meeting with </a:t>
                      </a:r>
                      <a:r>
                        <a:rPr lang="en-US" sz="800">
                          <a:solidFill>
                            <a:schemeClr val="dk2"/>
                          </a:solidFill>
                          <a:latin typeface="Source Sans Pro"/>
                          <a:ea typeface="Source Sans Pro"/>
                          <a:cs typeface="Source Sans Pro"/>
                          <a:sym typeface="Source Sans Pro"/>
                        </a:rPr>
                        <a:t>Identity team </a:t>
                      </a:r>
                      <a:r>
                        <a:rPr lang="en-US" sz="800" u="none" strike="noStrike" cap="none">
                          <a:solidFill>
                            <a:schemeClr val="dk2"/>
                          </a:solidFill>
                          <a:latin typeface="Source Sans Pro"/>
                          <a:ea typeface="Source Sans Pro"/>
                          <a:cs typeface="Source Sans Pro"/>
                          <a:sym typeface="Source Sans Pro"/>
                        </a:rPr>
                        <a:t>conducted </a:t>
                      </a:r>
                      <a:endParaRPr sz="800">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Mobile, Auth, DHM cross team sync attended</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Downloads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CERNER, Community Care, Content and Auth, Navigation downloads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99" name="Google Shape;599;gf8e3c1d6a6_0_4"/>
          <p:cNvSpPr txBox="1"/>
          <p:nvPr/>
        </p:nvSpPr>
        <p:spPr>
          <a:xfrm>
            <a:off x="3918500" y="1978050"/>
            <a:ext cx="4257000" cy="15546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595959"/>
                </a:solidFill>
                <a:latin typeface="Source Sans Pro"/>
                <a:ea typeface="Source Sans Pro"/>
                <a:cs typeface="Source Sans Pro"/>
                <a:sym typeface="Source Sans Pro"/>
              </a:rPr>
              <a:t>Focused </a:t>
            </a:r>
            <a:r>
              <a:rPr lang="en-US" sz="900" b="1" i="0" u="none" strike="noStrike" cap="none">
                <a:solidFill>
                  <a:srgbClr val="595959"/>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6"/>
                  </a:ext>
                </a:extLst>
              </a:rPr>
              <a:t>Epics</a:t>
            </a:r>
            <a:r>
              <a:rPr lang="en-US" sz="900" b="1">
                <a:solidFill>
                  <a:srgbClr val="595959"/>
                </a:solidFill>
                <a:latin typeface="Source Sans Pro"/>
                <a:ea typeface="Source Sans Pro"/>
                <a:cs typeface="Source Sans Pro"/>
                <a:sym typeface="Source Sans Pro"/>
              </a:rPr>
              <a:t> (Acceptance)</a:t>
            </a:r>
            <a:endParaRPr sz="900" b="1" i="0" u="none" strike="noStrike" cap="none">
              <a:solidFill>
                <a:srgbClr val="595959"/>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Conduct First Apartment Working Group</a:t>
            </a:r>
            <a:endParaRPr sz="800">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a:solidFill>
                  <a:srgbClr val="222222"/>
                </a:solidFill>
                <a:latin typeface="Source Sans Pro"/>
                <a:ea typeface="Source Sans Pro"/>
                <a:cs typeface="Source Sans Pro"/>
                <a:sym typeface="Source Sans Pro"/>
              </a:rPr>
              <a:t>√ IA Tree Test (Obtain Approval, Recruit, Conduct) </a:t>
            </a:r>
            <a:endParaRPr sz="800">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a:solidFill>
                  <a:srgbClr val="222222"/>
                </a:solidFill>
                <a:latin typeface="Source Sans Pro"/>
                <a:ea typeface="Source Sans Pro"/>
                <a:cs typeface="Source Sans Pro"/>
                <a:sym typeface="Source Sans Pro"/>
              </a:rPr>
              <a:t>√ Conduct Health Apartment POC Co-Design Workshop(s)</a:t>
            </a:r>
            <a:endParaRPr sz="800">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a:solidFill>
                  <a:srgbClr val="222222"/>
                </a:solidFill>
                <a:latin typeface="Source Sans Pro"/>
                <a:ea typeface="Source Sans Pro"/>
                <a:cs typeface="Source Sans Pro"/>
                <a:sym typeface="Source Sans Pro"/>
              </a:rPr>
              <a:t>√ Create Health Apartment  Product Outline</a:t>
            </a:r>
            <a:endParaRPr sz="800">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a:solidFill>
                  <a:srgbClr val="222222"/>
                </a:solidFill>
                <a:latin typeface="Source Sans Pro"/>
                <a:ea typeface="Source Sans Pro"/>
                <a:cs typeface="Source Sans Pro"/>
                <a:sym typeface="Source Sans Pro"/>
              </a:rPr>
              <a:t>√ Build the Team, Onboard New Team Members, Built Prototype of Scalable Onboarding Process and Enabling Tools</a:t>
            </a:r>
            <a:endParaRPr sz="800">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a:solidFill>
                  <a:srgbClr val="222222"/>
                </a:solidFill>
                <a:latin typeface="Source Sans Pro"/>
                <a:ea typeface="Source Sans Pro"/>
                <a:cs typeface="Source Sans Pro"/>
                <a:sym typeface="Source Sans Pro"/>
              </a:rPr>
              <a:t>√ Research—Technical Discovery, Downloads, and Stakeholder Engagement (CERNER, Community Care, Content and Auth, Navigation)</a:t>
            </a:r>
            <a:endParaRPr sz="800">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a:solidFill>
                  <a:srgbClr val="222222"/>
                </a:solidFill>
                <a:latin typeface="Source Sans Pro"/>
                <a:ea typeface="Source Sans Pro"/>
                <a:cs typeface="Source Sans Pro"/>
                <a:sym typeface="Source Sans Pro"/>
              </a:rPr>
              <a:t>√ Monthly Governance and Reporting </a:t>
            </a:r>
            <a:endParaRPr sz="800">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a:solidFill>
                  <a:srgbClr val="222222"/>
                </a:solidFill>
                <a:latin typeface="Source Sans Pro"/>
                <a:ea typeface="Source Sans Pro"/>
                <a:cs typeface="Source Sans Pro"/>
                <a:sym typeface="Source Sans Pro"/>
              </a:rPr>
              <a:t>√ Evolve and Optimize Agile Ceremonies </a:t>
            </a:r>
            <a:endParaRPr sz="900" b="0" i="1" u="none" strike="noStrike" cap="none">
              <a:solidFill>
                <a:srgbClr val="222222"/>
              </a:solidFill>
              <a:latin typeface="Source Sans Pro"/>
              <a:ea typeface="Source Sans Pro"/>
              <a:cs typeface="Source Sans Pro"/>
              <a:sym typeface="Source Sans Pro"/>
            </a:endParaRPr>
          </a:p>
        </p:txBody>
      </p:sp>
      <p:sp>
        <p:nvSpPr>
          <p:cNvPr id="600" name="Google Shape;600;gf8e3c1d6a6_0_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3 Acceptance </a:t>
            </a:r>
            <a:endParaRPr b="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0043ca4618_1_1"/>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4 Demo</a:t>
            </a:r>
            <a:endParaRPr/>
          </a:p>
          <a:p>
            <a:pPr marL="0" lvl="0" indent="0" algn="l" rtl="0">
              <a:lnSpc>
                <a:spcPct val="100000"/>
              </a:lnSpc>
              <a:spcBef>
                <a:spcPts val="0"/>
              </a:spcBef>
              <a:spcAft>
                <a:spcPts val="0"/>
              </a:spcAft>
              <a:buClr>
                <a:schemeClr val="lt1"/>
              </a:buClr>
              <a:buSzPct val="100000"/>
              <a:buFont typeface="Source Sans Pro"/>
              <a:buNone/>
            </a:pPr>
            <a:r>
              <a:rPr lang="en-US" b="0"/>
              <a:t>16 November 2021</a:t>
            </a:r>
            <a:endParaRPr b="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01426247ed_0_2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11" name="Google Shape;611;g101426247ed_0_2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Approval (1 of 2)</a:t>
            </a:r>
            <a:endParaRPr b="0"/>
          </a:p>
        </p:txBody>
      </p:sp>
      <p:sp>
        <p:nvSpPr>
          <p:cNvPr id="612" name="Google Shape;612;g101426247ed_0_24"/>
          <p:cNvSpPr txBox="1"/>
          <p:nvPr/>
        </p:nvSpPr>
        <p:spPr>
          <a:xfrm>
            <a:off x="457200" y="991700"/>
            <a:ext cx="81603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a:solidFill>
                  <a:schemeClr val="dk2"/>
                </a:solidFill>
                <a:latin typeface="Source Sans Pro"/>
                <a:ea typeface="Source Sans Pro"/>
                <a:cs typeface="Source Sans Pro"/>
                <a:sym typeface="Source Sans Pro"/>
              </a:rPr>
              <a:t>Sprint Dates: </a:t>
            </a:r>
            <a:r>
              <a:rPr lang="en-US" sz="800">
                <a:solidFill>
                  <a:schemeClr val="dk2"/>
                </a:solidFill>
                <a:latin typeface="Source Sans Pro"/>
                <a:ea typeface="Source Sans Pro"/>
                <a:cs typeface="Source Sans Pro"/>
                <a:sym typeface="Source Sans Pro"/>
              </a:rPr>
              <a:t>11/3/2021-11/16/2021</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7"/>
                  </a:ext>
                </a:extLst>
              </a:rPr>
              <a:t>Sprint </a:t>
            </a:r>
            <a:r>
              <a:rPr lang="en-US" sz="800" b="1" i="0" u="none" strike="noStrike" cap="none">
                <a:solidFill>
                  <a:schemeClr val="dk2"/>
                </a:solidFill>
                <a:latin typeface="Source Sans Pro"/>
                <a:ea typeface="Source Sans Pro"/>
                <a:cs typeface="Source Sans Pro"/>
                <a:sym typeface="Source Sans Pro"/>
              </a:rPr>
              <a:t>Goals</a:t>
            </a:r>
            <a:r>
              <a:rPr lang="en-US" sz="800">
                <a:solidFill>
                  <a:schemeClr val="dk2"/>
                </a:solidFill>
                <a:latin typeface="Source Sans Pro"/>
                <a:ea typeface="Source Sans Pro"/>
                <a:cs typeface="Source Sans Pro"/>
                <a:sym typeface="Source Sans Pro"/>
              </a:rPr>
              <a:t>: Make demonstrable and meaningful progress on delivering the Health Apartment POC design. Recruit, hire, and onboard both FTEs (prime or subcontract) to address open roles and bring in additional capabilities to move the work forward in the interim. Develop a product strategy / roadmap to guide us to POC design and MVP design and development. </a:t>
            </a:r>
            <a:endParaRPr sz="800" b="0" i="1" u="none" strike="noStrike" cap="none">
              <a:solidFill>
                <a:schemeClr val="dk2"/>
              </a:solidFill>
              <a:latin typeface="Source Sans Pro"/>
              <a:ea typeface="Source Sans Pro"/>
              <a:cs typeface="Source Sans Pro"/>
              <a:sym typeface="Source Sans Pro"/>
            </a:endParaRPr>
          </a:p>
        </p:txBody>
      </p:sp>
      <p:graphicFrame>
        <p:nvGraphicFramePr>
          <p:cNvPr id="613" name="Google Shape;613;g101426247ed_0_24"/>
          <p:cNvGraphicFramePr/>
          <p:nvPr/>
        </p:nvGraphicFramePr>
        <p:xfrm>
          <a:off x="457250" y="1772418"/>
          <a:ext cx="3000000" cy="3000000"/>
        </p:xfrm>
        <a:graphic>
          <a:graphicData uri="http://schemas.openxmlformats.org/drawingml/2006/table">
            <a:tbl>
              <a:tblPr firstRow="1" bandRow="1">
                <a:noFill/>
                <a:tableStyleId>{04B43867-3A1F-4ADA-8E2A-0590061AFCAF}</a:tableStyleId>
              </a:tblPr>
              <a:tblGrid>
                <a:gridCol w="419400">
                  <a:extLst>
                    <a:ext uri="{9D8B030D-6E8A-4147-A177-3AD203B41FA5}">
                      <a16:colId xmlns:a16="http://schemas.microsoft.com/office/drawing/2014/main" val="20000"/>
                    </a:ext>
                  </a:extLst>
                </a:gridCol>
                <a:gridCol w="1591850">
                  <a:extLst>
                    <a:ext uri="{9D8B030D-6E8A-4147-A177-3AD203B41FA5}">
                      <a16:colId xmlns:a16="http://schemas.microsoft.com/office/drawing/2014/main" val="20001"/>
                    </a:ext>
                  </a:extLst>
                </a:gridCol>
                <a:gridCol w="61489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Priority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900"/>
                        <a:buFont typeface="Arial"/>
                        <a:buNone/>
                      </a:pPr>
                      <a:r>
                        <a:rPr lang="en-US" sz="800" b="1">
                          <a:solidFill>
                            <a:schemeClr val="dk2"/>
                          </a:solidFill>
                          <a:latin typeface="Source Sans Pro"/>
                          <a:ea typeface="Source Sans Pro"/>
                          <a:cs typeface="Source Sans Pro"/>
                          <a:sym typeface="Source Sans Pro"/>
                        </a:rPr>
                        <a:t>Epic - User Story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High</a:t>
                      </a:r>
                      <a:endParaRPr sz="800" b="1">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POC Design: Create product roadmap and backlog</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Refined product roadmap, owners aligned with user stories / issues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Working sessions on Product Roadmap scheduled and conducted with PO and capability leaders across broader MO team.</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Activities, components and features prioritized to drive team from vision to POC Design provided by VA PO. </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Working sessions conducted to turn provided activities into a visual Product Roadmap with assigned owners of artifacts.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Product roadmap driving team to POC Design developed, socialized, and approved by VA PO; team aligned around roadmap and focus.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Product backlog in ZenHub evolved including epics, user stories and issues, acceptance criteria, and sizing to drive team to POC Design.</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High</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POC Design: Create POC Design prototypes (low level of fidelity)</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Design Prototype (low-fidelity); 18 frames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VA PO and design lead engaged to deep dive current state of POC design, wireframes, and transition ownership to MO.</a:t>
                      </a:r>
                      <a:endParaRPr sz="800">
                        <a:solidFill>
                          <a:srgbClr val="FF00FF"/>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POC components, features, and UX prioritized building off of work done to date by design lead and VA.gov flagship mobile app team.</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Low level fidelity prototypes (Procreate software) created for ~18 frames of prioritized components, features, and UX to gather input and align on design intent efficiently (i.e., build to learn): (1) POC landing page; (2) health care homepage; (3-11) authenticated and (12-21) non-authenticated top landing pages from sitemap including Pharmacy, Messages, Appointments, Records, Copays and Travel Pay, Health Care, Health Supplies, Track and Research Health, Health and Resources.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Feedback gathered during APT POC &amp; MVP weekly check-in and demo and captured in backlog to be incorporated into mid level of fidelity prototypes.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90455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Medium</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POC Design: Discovery and exploration on navigation system</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Key insights and opportunities for navigation system captured in shareable artifact (e.g., Mural board).</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Navigation system content reviewed (e.g., VA.gov healthcare section, navigation mural, design system, PA CMS, VA.gov healthcare benefit hub).</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Key insights and design opportunities captured in Mural board and shared with product team; insights and opportunities fed into backlog for mid-level fidelity prototypes.</a:t>
                      </a:r>
                      <a:endParaRPr sz="800">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None/>
                      </a:pPr>
                      <a:endParaRPr sz="800">
                        <a:solidFill>
                          <a:srgbClr val="FF00FF"/>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10043ca4618_1_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19" name="Google Shape;619;g10043ca4618_1_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Approval (2 of 2)</a:t>
            </a:r>
            <a:endParaRPr b="0"/>
          </a:p>
        </p:txBody>
      </p:sp>
      <p:sp>
        <p:nvSpPr>
          <p:cNvPr id="620" name="Google Shape;620;g10043ca4618_1_5"/>
          <p:cNvSpPr txBox="1"/>
          <p:nvPr/>
        </p:nvSpPr>
        <p:spPr>
          <a:xfrm>
            <a:off x="457200" y="991700"/>
            <a:ext cx="8160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a:solidFill>
                  <a:schemeClr val="dk2"/>
                </a:solidFill>
                <a:latin typeface="Source Sans Pro"/>
                <a:ea typeface="Source Sans Pro"/>
                <a:cs typeface="Source Sans Pro"/>
                <a:sym typeface="Source Sans Pro"/>
              </a:rPr>
              <a:t>Sprint Dates: </a:t>
            </a:r>
            <a:r>
              <a:rPr lang="en-US" sz="800">
                <a:solidFill>
                  <a:schemeClr val="dk2"/>
                </a:solidFill>
                <a:latin typeface="Source Sans Pro"/>
                <a:ea typeface="Source Sans Pro"/>
                <a:cs typeface="Source Sans Pro"/>
                <a:sym typeface="Source Sans Pro"/>
              </a:rPr>
              <a:t>11/3/2021-11/16/2021</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0" i="1" u="none" strike="noStrike" cap="none">
              <a:solidFill>
                <a:schemeClr val="dk2"/>
              </a:solidFill>
              <a:latin typeface="Source Sans Pro"/>
              <a:ea typeface="Source Sans Pro"/>
              <a:cs typeface="Source Sans Pro"/>
              <a:sym typeface="Source Sans Pro"/>
            </a:endParaRPr>
          </a:p>
        </p:txBody>
      </p:sp>
      <p:graphicFrame>
        <p:nvGraphicFramePr>
          <p:cNvPr id="621" name="Google Shape;621;g10043ca4618_1_5"/>
          <p:cNvGraphicFramePr/>
          <p:nvPr/>
        </p:nvGraphicFramePr>
        <p:xfrm>
          <a:off x="457175" y="1364743"/>
          <a:ext cx="3000000" cy="3000000"/>
        </p:xfrm>
        <a:graphic>
          <a:graphicData uri="http://schemas.openxmlformats.org/drawingml/2006/table">
            <a:tbl>
              <a:tblPr firstRow="1" bandRow="1">
                <a:noFill/>
                <a:tableStyleId>{04B43867-3A1F-4ADA-8E2A-0590061AFCAF}</a:tableStyleId>
              </a:tblPr>
              <a:tblGrid>
                <a:gridCol w="419425">
                  <a:extLst>
                    <a:ext uri="{9D8B030D-6E8A-4147-A177-3AD203B41FA5}">
                      <a16:colId xmlns:a16="http://schemas.microsoft.com/office/drawing/2014/main" val="20000"/>
                    </a:ext>
                  </a:extLst>
                </a:gridCol>
                <a:gridCol w="1598675">
                  <a:extLst>
                    <a:ext uri="{9D8B030D-6E8A-4147-A177-3AD203B41FA5}">
                      <a16:colId xmlns:a16="http://schemas.microsoft.com/office/drawing/2014/main" val="20001"/>
                    </a:ext>
                  </a:extLst>
                </a:gridCol>
                <a:gridCol w="6142225">
                  <a:extLst>
                    <a:ext uri="{9D8B030D-6E8A-4147-A177-3AD203B41FA5}">
                      <a16:colId xmlns:a16="http://schemas.microsoft.com/office/drawing/2014/main" val="20002"/>
                    </a:ext>
                  </a:extLst>
                </a:gridCol>
              </a:tblGrid>
              <a:tr h="16305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Priority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900"/>
                        <a:buFont typeface="Arial"/>
                        <a:buNone/>
                      </a:pPr>
                      <a:r>
                        <a:rPr lang="en-US" sz="800" b="1">
                          <a:solidFill>
                            <a:schemeClr val="dk2"/>
                          </a:solidFill>
                          <a:latin typeface="Source Sans Pro"/>
                          <a:ea typeface="Source Sans Pro"/>
                          <a:cs typeface="Source Sans Pro"/>
                          <a:sym typeface="Source Sans Pro"/>
                        </a:rPr>
                        <a:t>Epic - User Story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79590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Medium</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Collaboration Cycle: Product Definition Document</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Product Definition Document reviewed and suggestions and edits provided.</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Product Definition Document reviewed and actionable feedback provided from core and extended team members (capability SMEs).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Feedback consolidated and Product Definition document evolved by VA PO.</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Impact on product roadmap including POC Design and MVP Design and Development determined and added to backlog for future consideration.</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VA PO engaged to determine owner and governance of Product Definition Document moving forward.</a:t>
                      </a:r>
                      <a:endParaRPr sz="800">
                        <a:solidFill>
                          <a:srgbClr val="FF00FF"/>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2880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Medium</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Collaboration Cycle: Initiation</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Initiate Collaboration Cycle through VA PO</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Research collaboration cycle and captured epics and user stories for product backlog.</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Collaboration Cycle started by VFS Product Owner submitting design intent ticket.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Working session with VA PO to align on Collaboration Cycle next steps and clear owners scheduled.</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g1012989903b_1_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27" name="Google Shape;627;g1012989903b_1_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Mid-Sprint Add On </a:t>
            </a:r>
            <a:endParaRPr b="0"/>
          </a:p>
        </p:txBody>
      </p:sp>
      <p:graphicFrame>
        <p:nvGraphicFramePr>
          <p:cNvPr id="628" name="Google Shape;628;g1012989903b_1_1"/>
          <p:cNvGraphicFramePr/>
          <p:nvPr/>
        </p:nvGraphicFramePr>
        <p:xfrm>
          <a:off x="563913" y="1199149"/>
          <a:ext cx="3000000" cy="3000000"/>
        </p:xfrm>
        <a:graphic>
          <a:graphicData uri="http://schemas.openxmlformats.org/drawingml/2006/table">
            <a:tbl>
              <a:tblPr>
                <a:noFill/>
                <a:tableStyleId>{5F8A7B9C-838B-4945-A325-38D747491483}</a:tableStyleId>
              </a:tblPr>
              <a:tblGrid>
                <a:gridCol w="1225175">
                  <a:extLst>
                    <a:ext uri="{9D8B030D-6E8A-4147-A177-3AD203B41FA5}">
                      <a16:colId xmlns:a16="http://schemas.microsoft.com/office/drawing/2014/main" val="20000"/>
                    </a:ext>
                  </a:extLst>
                </a:gridCol>
                <a:gridCol w="797150">
                  <a:extLst>
                    <a:ext uri="{9D8B030D-6E8A-4147-A177-3AD203B41FA5}">
                      <a16:colId xmlns:a16="http://schemas.microsoft.com/office/drawing/2014/main" val="20001"/>
                    </a:ext>
                  </a:extLst>
                </a:gridCol>
                <a:gridCol w="3654725">
                  <a:extLst>
                    <a:ext uri="{9D8B030D-6E8A-4147-A177-3AD203B41FA5}">
                      <a16:colId xmlns:a16="http://schemas.microsoft.com/office/drawing/2014/main" val="20002"/>
                    </a:ext>
                  </a:extLst>
                </a:gridCol>
                <a:gridCol w="1761800">
                  <a:extLst>
                    <a:ext uri="{9D8B030D-6E8A-4147-A177-3AD203B41FA5}">
                      <a16:colId xmlns:a16="http://schemas.microsoft.com/office/drawing/2014/main" val="20003"/>
                    </a:ext>
                  </a:extLst>
                </a:gridCol>
                <a:gridCol w="684025">
                  <a:extLst>
                    <a:ext uri="{9D8B030D-6E8A-4147-A177-3AD203B41FA5}">
                      <a16:colId xmlns:a16="http://schemas.microsoft.com/office/drawing/2014/main" val="20004"/>
                    </a:ext>
                  </a:extLst>
                </a:gridCol>
              </a:tblGrid>
              <a:tr h="13052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Epic - User Story</a:t>
                      </a:r>
                      <a:endParaRPr sz="800" b="1">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Fibonacci Seq.</a:t>
                      </a:r>
                      <a:endParaRPr sz="800" b="1">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Acceptance Criteria</a:t>
                      </a:r>
                      <a:endParaRPr sz="800" b="1">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Notes</a:t>
                      </a:r>
                      <a:endParaRPr sz="800" b="1">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Date</a:t>
                      </a:r>
                      <a:endParaRPr sz="800" b="1">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37100">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POC Design: Determine impacts to POC design through Tree test results</a:t>
                      </a:r>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N/A</a:t>
                      </a:r>
                      <a:endParaRPr b="1"/>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Validate study result parameters compliance</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Review and synthesize objective &amp; subjective data from Tree Testing</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Report impacts to POC design development team</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Low priority add-on, will address if excess capacity or return to Product backlog.  Interim results will be added to low-fidelity frames.</a:t>
                      </a:r>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11/9/21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solidFill>
                      <a:prstDash val="solid"/>
                      <a:round/>
                      <a:headEnd type="none" w="sm" len="sm"/>
                      <a:tailEnd type="none" w="sm" len="sm"/>
                    </a:lnB>
                    <a:solidFill>
                      <a:srgbClr val="BFBFBF">
                        <a:alpha val="0"/>
                      </a:srgb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101576021be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34" name="Google Shape;634;g101576021be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2800"/>
              <a:t>POC Design: Create product roadmap and backlog</a:t>
            </a:r>
            <a:endParaRPr sz="2800"/>
          </a:p>
        </p:txBody>
      </p:sp>
      <p:sp>
        <p:nvSpPr>
          <p:cNvPr id="635" name="Google Shape;635;g101576021be_0_0"/>
          <p:cNvSpPr txBox="1"/>
          <p:nvPr/>
        </p:nvSpPr>
        <p:spPr>
          <a:xfrm>
            <a:off x="6333969" y="1198430"/>
            <a:ext cx="2286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b="1">
              <a:solidFill>
                <a:schemeClr val="accent1"/>
              </a:solidFill>
              <a:latin typeface="Source Sans Pro"/>
              <a:ea typeface="Source Sans Pro"/>
              <a:cs typeface="Source Sans Pro"/>
              <a:sym typeface="Source Sans Pro"/>
            </a:endParaRPr>
          </a:p>
        </p:txBody>
      </p:sp>
      <p:pic>
        <p:nvPicPr>
          <p:cNvPr id="636" name="Google Shape;636;g101576021be_0_0"/>
          <p:cNvPicPr preferRelativeResize="0"/>
          <p:nvPr/>
        </p:nvPicPr>
        <p:blipFill rotWithShape="1">
          <a:blip r:embed="rId3">
            <a:alphaModFix/>
          </a:blip>
          <a:srcRect/>
          <a:stretch/>
        </p:blipFill>
        <p:spPr>
          <a:xfrm>
            <a:off x="829050" y="2865975"/>
            <a:ext cx="7180776" cy="2091950"/>
          </a:xfrm>
          <a:prstGeom prst="rect">
            <a:avLst/>
          </a:prstGeom>
          <a:noFill/>
          <a:ln w="9525" cap="flat" cmpd="sng">
            <a:solidFill>
              <a:schemeClr val="dk2"/>
            </a:solidFill>
            <a:prstDash val="solid"/>
            <a:round/>
            <a:headEnd type="none" w="sm" len="sm"/>
            <a:tailEnd type="none" w="sm" len="sm"/>
          </a:ln>
        </p:spPr>
      </p:pic>
      <p:sp>
        <p:nvSpPr>
          <p:cNvPr id="637" name="Google Shape;637;g101576021be_0_0"/>
          <p:cNvSpPr txBox="1"/>
          <p:nvPr/>
        </p:nvSpPr>
        <p:spPr>
          <a:xfrm>
            <a:off x="460650" y="1008558"/>
            <a:ext cx="8229600" cy="19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Deliverable: Refined product roadmap, owners aligned with user stories / issues</a:t>
            </a:r>
            <a:endParaRPr sz="10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Scheduled and conducted Product Roadmap working sessions on with VA PO and delivery team.</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Prioritized activities, components, and features to drive team from vision to POC Design provided by VA PO. </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Built off CEDAR VFS-DHM proposed approach and VA Digital Service Handbook (including Collaboration Cycle and MVP definition guidance) into Product Roadmap.</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Assigned owners to epics to facilitate alignment and accountability on the cross-functional delivery team.</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Socialized Product Roadmap and refined based on VA PO feedback </a:t>
            </a:r>
            <a:r>
              <a:rPr lang="en-US" sz="1000" u="sng">
                <a:solidFill>
                  <a:schemeClr val="hlink"/>
                </a:solidFill>
                <a:latin typeface="Source Sans Pro"/>
                <a:ea typeface="Source Sans Pro"/>
                <a:cs typeface="Source Sans Pro"/>
                <a:sym typeface="Source Sans Pro"/>
                <a:hlinkClick r:id="rId4"/>
              </a:rPr>
              <a:t>here</a:t>
            </a:r>
            <a:r>
              <a:rPr lang="en-US" sz="1000">
                <a:solidFill>
                  <a:schemeClr val="dk2"/>
                </a:solidFill>
                <a:latin typeface="Source Sans Pro"/>
                <a:ea typeface="Source Sans Pro"/>
                <a:cs typeface="Source Sans Pro"/>
                <a:sym typeface="Source Sans Pro"/>
              </a:rPr>
              <a:t>.</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Aligned team on plan / epics to drive to POC Design and MVP Development (e.g., epics, governance, stakeholder engagement via Working Group, CEDAR program, staffing across roadmap for entirety of PoP).</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Evolved Zenhub product backlog to Mural during this design phase (i.e., deferred reliance on ZenHub until development phase) to support alignment on epics, acceptance criteria, and sizing.</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fd3040c91f_0_11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Product Vision</a:t>
            </a:r>
            <a:endParaRPr/>
          </a:p>
        </p:txBody>
      </p:sp>
      <p:sp>
        <p:nvSpPr>
          <p:cNvPr id="322" name="Google Shape;322;gfd3040c91f_0_11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VA HEALTH APARTMENT </a:t>
            </a:r>
            <a:r>
              <a:rPr lang="en-US" b="0" i="1"/>
              <a:t>(VETERAN FACING SERVICES-DIGITAL HEALTH MODERNIZATION)</a:t>
            </a:r>
            <a:endParaRPr b="0" i="1"/>
          </a:p>
        </p:txBody>
      </p:sp>
      <p:sp>
        <p:nvSpPr>
          <p:cNvPr id="323" name="Google Shape;323;gfd3040c91f_0_114"/>
          <p:cNvSpPr txBox="1">
            <a:spLocks noGrp="1"/>
          </p:cNvSpPr>
          <p:nvPr>
            <p:ph type="body" idx="1"/>
          </p:nvPr>
        </p:nvSpPr>
        <p:spPr>
          <a:xfrm>
            <a:off x="457200" y="1144190"/>
            <a:ext cx="8229600" cy="3623100"/>
          </a:xfrm>
          <a:prstGeom prst="rect">
            <a:avLst/>
          </a:prstGeom>
          <a:noFill/>
          <a:ln>
            <a:noFill/>
          </a:ln>
        </p:spPr>
        <p:txBody>
          <a:bodyPr spcFirstLastPara="1" wrap="square" lIns="91425" tIns="45700" rIns="91425" bIns="45700" anchor="t" anchorCtr="0">
            <a:normAutofit/>
          </a:bodyPr>
          <a:lstStyle/>
          <a:p>
            <a:pPr marL="0" marR="0" lvl="0" indent="0" algn="l" rtl="0">
              <a:lnSpc>
                <a:spcPct val="110000"/>
              </a:lnSpc>
              <a:spcBef>
                <a:spcPts val="0"/>
              </a:spcBef>
              <a:spcAft>
                <a:spcPts val="0"/>
              </a:spcAft>
              <a:buNone/>
            </a:pPr>
            <a:r>
              <a:rPr lang="en-US" sz="2020"/>
              <a:t>To </a:t>
            </a:r>
            <a:r>
              <a:rPr lang="en-US" sz="2020" b="1"/>
              <a:t>simplify and unify the Veteran digital health experience</a:t>
            </a:r>
            <a:r>
              <a:rPr lang="en-US" sz="2020"/>
              <a:t> by creating an accessible, usable, and discoverable health “apartment” on VA.gov.</a:t>
            </a:r>
            <a:endParaRPr sz="2020"/>
          </a:p>
          <a:p>
            <a:pPr marL="0" marR="0" lvl="0" indent="0" algn="l" rtl="0">
              <a:lnSpc>
                <a:spcPct val="110000"/>
              </a:lnSpc>
              <a:spcBef>
                <a:spcPts val="0"/>
              </a:spcBef>
              <a:spcAft>
                <a:spcPts val="0"/>
              </a:spcAft>
              <a:buNone/>
            </a:pPr>
            <a:endParaRPr sz="2020"/>
          </a:p>
          <a:p>
            <a:pPr marL="0" marR="0" lvl="0" indent="0" algn="l" rtl="0">
              <a:lnSpc>
                <a:spcPct val="110000"/>
              </a:lnSpc>
              <a:spcBef>
                <a:spcPts val="0"/>
              </a:spcBef>
              <a:spcAft>
                <a:spcPts val="0"/>
              </a:spcAft>
              <a:buNone/>
            </a:pPr>
            <a:r>
              <a:rPr lang="en-US" sz="2020"/>
              <a:t>This will give Veterans a single place to accomplish all of their key health tasks. </a:t>
            </a:r>
            <a:endParaRPr sz="202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101576021be_0_1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2800"/>
              <a:t>POC Design: Create POC Design prototypes (low level of fidelity)</a:t>
            </a:r>
            <a:endParaRPr sz="2800"/>
          </a:p>
        </p:txBody>
      </p:sp>
      <p:sp>
        <p:nvSpPr>
          <p:cNvPr id="643" name="Google Shape;643;g101576021be_0_1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44" name="Google Shape;644;g101576021be_0_12"/>
          <p:cNvSpPr txBox="1"/>
          <p:nvPr/>
        </p:nvSpPr>
        <p:spPr>
          <a:xfrm>
            <a:off x="457200" y="1361550"/>
            <a:ext cx="5183700" cy="25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Deliverable: Design Prototype (low fidelity); 18 frames</a:t>
            </a:r>
            <a:endParaRPr sz="10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Transitioned POC design wireframes from VA Design Lead to MO to own and drive forward. </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Gathered input from VA PO and VA Design Lead on reprioritization of POC components, features, and UX. </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Infused insights from preliminary IA tree test results as well as additional secondary research studies (VA.gov Mobile App card sort) into concepts and designs.</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Brainstormed solutions to address design questions and user feedback and pain points.</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Created 27 wireframes for authenticated and non-authenticated low fidelity wireframes (view </a:t>
            </a:r>
            <a:r>
              <a:rPr lang="en-US" sz="1000" u="sng">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here</a:t>
            </a:r>
            <a:r>
              <a:rPr lang="en-US" sz="1000">
                <a:solidFill>
                  <a:schemeClr val="dk2"/>
                </a:solidFill>
                <a:latin typeface="Source Sans Pro"/>
                <a:ea typeface="Source Sans Pro"/>
                <a:cs typeface="Source Sans Pro"/>
                <a:sym typeface="Source Sans Pro"/>
              </a:rPr>
              <a:t>).</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Gathered feedback from VA PO and VA Design Lead during multiple sessions (including POC and MVP weekly check-in and demo).</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Incorporated feedback into iterative low fidelity wireframes and captured additional feedback as backlog items for mid fidelity wireframes.</a:t>
            </a:r>
            <a:endParaRPr sz="10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000">
                <a:solidFill>
                  <a:schemeClr val="dk2"/>
                </a:solidFill>
                <a:latin typeface="Source Sans Pro"/>
                <a:ea typeface="Source Sans Pro"/>
                <a:cs typeface="Source Sans Pro"/>
                <a:sym typeface="Source Sans Pro"/>
              </a:rPr>
              <a:t>Mapped out initial user experience flow of future-state vision to accompany wireframes.</a:t>
            </a:r>
            <a:endParaRPr sz="1000">
              <a:solidFill>
                <a:schemeClr val="dk2"/>
              </a:solidFill>
              <a:latin typeface="Source Sans Pro"/>
              <a:ea typeface="Source Sans Pro"/>
              <a:cs typeface="Source Sans Pro"/>
              <a:sym typeface="Source Sans Pro"/>
            </a:endParaRPr>
          </a:p>
        </p:txBody>
      </p:sp>
      <p:pic>
        <p:nvPicPr>
          <p:cNvPr id="645" name="Google Shape;645;g101576021be_0_12"/>
          <p:cNvPicPr preferRelativeResize="0"/>
          <p:nvPr/>
        </p:nvPicPr>
        <p:blipFill>
          <a:blip r:embed="rId4">
            <a:alphaModFix/>
          </a:blip>
          <a:stretch>
            <a:fillRect/>
          </a:stretch>
        </p:blipFill>
        <p:spPr>
          <a:xfrm>
            <a:off x="6251875" y="1082393"/>
            <a:ext cx="2286600" cy="394188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101576021be_0_2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51" name="Google Shape;651;g101576021be_0_2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2800"/>
              <a:t>POC Design: Discovery and exploration on navigation system</a:t>
            </a:r>
            <a:endParaRPr sz="2800"/>
          </a:p>
          <a:p>
            <a:pPr marL="0" lvl="0" indent="0" algn="l" rtl="0">
              <a:lnSpc>
                <a:spcPct val="100000"/>
              </a:lnSpc>
              <a:spcBef>
                <a:spcPts val="0"/>
              </a:spcBef>
              <a:spcAft>
                <a:spcPts val="0"/>
              </a:spcAft>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652" name="Google Shape;652;g101576021be_0_22"/>
          <p:cNvSpPr txBox="1"/>
          <p:nvPr/>
        </p:nvSpPr>
        <p:spPr>
          <a:xfrm>
            <a:off x="457200" y="1364850"/>
            <a:ext cx="3910200" cy="24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Deliverable: Key insights and opportunities for navigation system captured in shareable artifact (e.g., Mural board)</a:t>
            </a:r>
            <a:endParaRPr sz="10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Reviewed Navigation system content from relevant sites, including VA.gov healthcare section, navigation Mural, VA design system, PA CMS, and VA.gov health care benefit hub.</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Identified patterns, insights, and design opportunities to infuse into mid fidelity prototypes, and captured in a </a:t>
            </a:r>
            <a:r>
              <a:rPr lang="en-US" sz="1000" u="sng">
                <a:solidFill>
                  <a:schemeClr val="hlink"/>
                </a:solidFill>
                <a:latin typeface="Source Sans Pro"/>
                <a:ea typeface="Source Sans Pro"/>
                <a:cs typeface="Source Sans Pro"/>
                <a:sym typeface="Source Sans Pro"/>
                <a:hlinkClick r:id="rId3"/>
              </a:rPr>
              <a:t>Mural board</a:t>
            </a:r>
            <a:r>
              <a:rPr lang="en-US" sz="1000">
                <a:solidFill>
                  <a:schemeClr val="dk2"/>
                </a:solidFill>
                <a:latin typeface="Source Sans Pro"/>
                <a:ea typeface="Source Sans Pro"/>
                <a:cs typeface="Source Sans Pro"/>
                <a:sym typeface="Source Sans Pro"/>
              </a:rPr>
              <a:t> and backlog shared with product team.</a:t>
            </a:r>
            <a:endParaRPr sz="10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1000">
                <a:solidFill>
                  <a:schemeClr val="dk2"/>
                </a:solidFill>
                <a:latin typeface="Source Sans Pro"/>
                <a:ea typeface="Source Sans Pro"/>
                <a:cs typeface="Source Sans Pro"/>
                <a:sym typeface="Source Sans Pro"/>
              </a:rPr>
              <a:t>Researched analogous use cases to inspire navigation design and potential solutions. </a:t>
            </a: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p:txBody>
      </p:sp>
      <p:pic>
        <p:nvPicPr>
          <p:cNvPr id="653" name="Google Shape;653;g101576021be_0_22"/>
          <p:cNvPicPr preferRelativeResize="0"/>
          <p:nvPr/>
        </p:nvPicPr>
        <p:blipFill>
          <a:blip r:embed="rId4">
            <a:alphaModFix/>
          </a:blip>
          <a:stretch>
            <a:fillRect/>
          </a:stretch>
        </p:blipFill>
        <p:spPr>
          <a:xfrm>
            <a:off x="4531075" y="1103952"/>
            <a:ext cx="4155725" cy="28205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101576021be_0_3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59" name="Google Shape;659;g101576021be_0_3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2800"/>
              <a:t>Collaboration Cycle: Product Definition Document</a:t>
            </a:r>
            <a:endParaRPr sz="2800"/>
          </a:p>
        </p:txBody>
      </p:sp>
      <p:pic>
        <p:nvPicPr>
          <p:cNvPr id="660" name="Google Shape;660;g101576021be_0_32" descr="1.png"/>
          <p:cNvPicPr preferRelativeResize="0"/>
          <p:nvPr/>
        </p:nvPicPr>
        <p:blipFill>
          <a:blip r:embed="rId3">
            <a:alphaModFix/>
          </a:blip>
          <a:stretch>
            <a:fillRect/>
          </a:stretch>
        </p:blipFill>
        <p:spPr>
          <a:xfrm>
            <a:off x="4521400" y="1164900"/>
            <a:ext cx="4234825" cy="1862475"/>
          </a:xfrm>
          <a:prstGeom prst="rect">
            <a:avLst/>
          </a:prstGeom>
          <a:noFill/>
          <a:ln w="9525" cap="flat" cmpd="sng">
            <a:solidFill>
              <a:schemeClr val="dk2"/>
            </a:solidFill>
            <a:prstDash val="solid"/>
            <a:round/>
            <a:headEnd type="none" w="sm" len="sm"/>
            <a:tailEnd type="none" w="sm" len="sm"/>
          </a:ln>
        </p:spPr>
      </p:pic>
      <p:sp>
        <p:nvSpPr>
          <p:cNvPr id="661" name="Google Shape;661;g101576021be_0_32"/>
          <p:cNvSpPr txBox="1"/>
          <p:nvPr/>
        </p:nvSpPr>
        <p:spPr>
          <a:xfrm>
            <a:off x="457200" y="1088700"/>
            <a:ext cx="3945600" cy="261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Deliverable: Product Definition Document reviewed and suggestions and edits provided</a:t>
            </a:r>
            <a:endParaRPr sz="1000" b="1">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Reviewed Product Brief (i.e., Product Outline) and provided actionable feedback.</a:t>
            </a:r>
            <a:endParaRPr sz="1100">
              <a:solidFill>
                <a:schemeClr val="dk2"/>
              </a:solidFill>
              <a:latin typeface="Source Sans Pro"/>
              <a:ea typeface="Source Sans Pro"/>
              <a:cs typeface="Source Sans Pro"/>
              <a:sym typeface="Source Sans Pro"/>
            </a:endParaRPr>
          </a:p>
          <a:p>
            <a:pPr marL="171450" lvl="0" indent="-174625" algn="l" rtl="0">
              <a:spcBef>
                <a:spcPts val="0"/>
              </a:spcBef>
              <a:spcAft>
                <a:spcPts val="0"/>
              </a:spcAft>
              <a:buClr>
                <a:schemeClr val="dk2"/>
              </a:buClr>
              <a:buSzPts val="1100"/>
              <a:buFont typeface="Source Sans Pro"/>
              <a:buChar char="•"/>
            </a:pPr>
            <a:r>
              <a:rPr lang="en-US" sz="1000">
                <a:solidFill>
                  <a:schemeClr val="dk2"/>
                </a:solidFill>
                <a:latin typeface="Source Sans Pro"/>
                <a:ea typeface="Source Sans Pro"/>
                <a:cs typeface="Source Sans Pro"/>
                <a:sym typeface="Source Sans Pro"/>
              </a:rPr>
              <a:t>Consolidated feedback and evolved document by VA PO.</a:t>
            </a:r>
            <a:endParaRPr sz="10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000">
                <a:solidFill>
                  <a:schemeClr val="dk2"/>
                </a:solidFill>
                <a:latin typeface="Source Sans Pro"/>
                <a:ea typeface="Source Sans Pro"/>
                <a:cs typeface="Source Sans Pro"/>
                <a:sym typeface="Source Sans Pro"/>
              </a:rPr>
              <a:t>Determined and mapped its impact (and that of the associated Collaboration Cycle) on product roadmap, including POC Design and MVP Design and Development.</a:t>
            </a: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p:txBody>
      </p:sp>
      <p:pic>
        <p:nvPicPr>
          <p:cNvPr id="662" name="Google Shape;662;g101576021be_0_32" descr="1.png"/>
          <p:cNvPicPr preferRelativeResize="0"/>
          <p:nvPr/>
        </p:nvPicPr>
        <p:blipFill rotWithShape="1">
          <a:blip r:embed="rId4">
            <a:alphaModFix/>
          </a:blip>
          <a:srcRect b="36788"/>
          <a:stretch/>
        </p:blipFill>
        <p:spPr>
          <a:xfrm>
            <a:off x="4612239" y="2924083"/>
            <a:ext cx="4053129" cy="190916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101576021be_0_4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68" name="Google Shape;668;g101576021be_0_4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2800"/>
              <a:t>Collaboration Cycle: Initiation</a:t>
            </a:r>
            <a:endParaRPr sz="2800"/>
          </a:p>
        </p:txBody>
      </p:sp>
      <p:pic>
        <p:nvPicPr>
          <p:cNvPr id="669" name="Google Shape;669;g101576021be_0_42"/>
          <p:cNvPicPr preferRelativeResize="0"/>
          <p:nvPr/>
        </p:nvPicPr>
        <p:blipFill>
          <a:blip r:embed="rId3">
            <a:alphaModFix/>
          </a:blip>
          <a:stretch>
            <a:fillRect/>
          </a:stretch>
        </p:blipFill>
        <p:spPr>
          <a:xfrm>
            <a:off x="4724400" y="2668125"/>
            <a:ext cx="3763125" cy="1025485"/>
          </a:xfrm>
          <a:prstGeom prst="rect">
            <a:avLst/>
          </a:prstGeom>
          <a:noFill/>
          <a:ln w="9525" cap="flat" cmpd="sng">
            <a:solidFill>
              <a:schemeClr val="dk2"/>
            </a:solidFill>
            <a:prstDash val="solid"/>
            <a:round/>
            <a:headEnd type="none" w="sm" len="sm"/>
            <a:tailEnd type="none" w="sm" len="sm"/>
          </a:ln>
        </p:spPr>
      </p:pic>
      <p:sp>
        <p:nvSpPr>
          <p:cNvPr id="670" name="Google Shape;670;g101576021be_0_42"/>
          <p:cNvSpPr txBox="1"/>
          <p:nvPr/>
        </p:nvSpPr>
        <p:spPr>
          <a:xfrm>
            <a:off x="448800" y="1088700"/>
            <a:ext cx="3962400" cy="23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Deliverable: Initiate Collaboration Cycle through VA PO</a:t>
            </a:r>
            <a:endParaRPr sz="1000" b="1">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000">
                <a:solidFill>
                  <a:schemeClr val="dk2"/>
                </a:solidFill>
                <a:latin typeface="Source Sans Pro"/>
                <a:ea typeface="Source Sans Pro"/>
                <a:cs typeface="Source Sans Pro"/>
                <a:sym typeface="Source Sans Pro"/>
              </a:rPr>
              <a:t>Researched Collaboration Cycle on VA Platform website and reflected epics in product roadmap.</a:t>
            </a:r>
            <a:endParaRPr sz="10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000">
                <a:solidFill>
                  <a:schemeClr val="dk2"/>
                </a:solidFill>
                <a:latin typeface="Source Sans Pro"/>
                <a:ea typeface="Source Sans Pro"/>
                <a:cs typeface="Source Sans Pro"/>
                <a:sym typeface="Source Sans Pro"/>
              </a:rPr>
              <a:t>Completed and submitted Pre-Collaboration Cycle Kick Off questionnaire.</a:t>
            </a:r>
            <a:endParaRPr sz="10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000">
                <a:solidFill>
                  <a:schemeClr val="dk2"/>
                </a:solidFill>
                <a:latin typeface="Source Sans Pro"/>
                <a:ea typeface="Source Sans Pro"/>
                <a:cs typeface="Source Sans Pro"/>
                <a:sym typeface="Source Sans Pro"/>
              </a:rPr>
              <a:t>Initiated Collaboration Cycle via ticket submission on #vfs-platform-support Slack channel and GitHub; ticket </a:t>
            </a:r>
            <a:r>
              <a:rPr lang="en-US" sz="1000" u="sng">
                <a:solidFill>
                  <a:schemeClr val="dk2"/>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#32870</a:t>
            </a:r>
            <a:r>
              <a:rPr lang="en-US" sz="1000">
                <a:solidFill>
                  <a:schemeClr val="dk2"/>
                </a:solidFill>
                <a:latin typeface="Source Sans Pro"/>
                <a:ea typeface="Source Sans Pro"/>
                <a:cs typeface="Source Sans Pro"/>
                <a:sym typeface="Source Sans Pro"/>
              </a:rPr>
              <a:t>)</a:t>
            </a:r>
            <a:endParaRPr sz="10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000">
                <a:solidFill>
                  <a:schemeClr val="dk2"/>
                </a:solidFill>
                <a:latin typeface="Source Sans Pro"/>
                <a:ea typeface="Source Sans Pro"/>
                <a:cs typeface="Source Sans Pro"/>
                <a:sym typeface="Source Sans Pro"/>
              </a:rPr>
              <a:t>Scheduled working session with VA PO in next sprint to align on Collaboration Cycle next steps, owners, and governance (including Product Outline document).</a:t>
            </a:r>
            <a:endParaRPr sz="1000">
              <a:solidFill>
                <a:schemeClr val="dk2"/>
              </a:solidFill>
              <a:latin typeface="Source Sans Pro"/>
              <a:ea typeface="Source Sans Pro"/>
              <a:cs typeface="Source Sans Pro"/>
              <a:sym typeface="Source Sans Pro"/>
            </a:endParaRPr>
          </a:p>
        </p:txBody>
      </p:sp>
      <p:pic>
        <p:nvPicPr>
          <p:cNvPr id="671" name="Google Shape;671;g101576021be_0_42"/>
          <p:cNvPicPr preferRelativeResize="0"/>
          <p:nvPr/>
        </p:nvPicPr>
        <p:blipFill>
          <a:blip r:embed="rId5">
            <a:alphaModFix/>
          </a:blip>
          <a:stretch>
            <a:fillRect/>
          </a:stretch>
        </p:blipFill>
        <p:spPr>
          <a:xfrm>
            <a:off x="4724400" y="1144050"/>
            <a:ext cx="3763126" cy="13147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101119a49c5_0_2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77" name="Google Shape;677;g101119a49c5_0_2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4 Update </a:t>
            </a:r>
            <a:endParaRPr/>
          </a:p>
        </p:txBody>
      </p:sp>
      <p:sp>
        <p:nvSpPr>
          <p:cNvPr id="678" name="Google Shape;678;g101119a49c5_0_24"/>
          <p:cNvSpPr txBox="1"/>
          <p:nvPr/>
        </p:nvSpPr>
        <p:spPr>
          <a:xfrm>
            <a:off x="464100" y="1261425"/>
            <a:ext cx="38883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Design Prototype</a:t>
            </a: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Wireframes transitioned from VA.gov lead designer on ~11/8</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Synthesized and incorporated insights and opportunities outlined by VA.gov lead designer (feedback and guidance to date), previously conducted research (primary and secondary), and IA test on ~11/9</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Brainstormed solutions to mature POC Design and address insights and opportunities on 11/9</a:t>
            </a:r>
            <a:endParaRPr sz="800">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How may we (HMW) make the unauth and auth experiences unique and reduce redundancy?</a:t>
            </a:r>
            <a:endParaRPr sz="800">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HMW show 1) just the right level of information, and 2) with minimal page transfers?</a:t>
            </a:r>
            <a:endParaRPr sz="800">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HMW design to support Veterans' action-orientedness?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Feedback provided by VA.gov lead designer and product owner on 11/10</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Must include information in unauth.</a:t>
            </a:r>
            <a:endParaRPr sz="800">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Sign in needs to be on landing page.</a:t>
            </a:r>
            <a:endParaRPr sz="800">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Continue to update IA based on tree test results.</a:t>
            </a:r>
            <a:endParaRPr sz="800">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Confusion on product team's ability to diverge from solutions outlined in Site Map, Design System, etc. led to fruitful discussion with VA product owner and design lead.</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Brainstormed solutions based on insights and opportunities + deeper understanding on scope / guardrails on 11/12. </a:t>
            </a:r>
            <a:endParaRPr sz="800">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Designed with bigger changes to IA.</a:t>
            </a:r>
            <a:endParaRPr sz="800">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HMW organize information more clearly? (See IA research results above.)</a:t>
            </a:r>
            <a:endParaRPr sz="800">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Included red diamonds </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Version 3 produced, representing 27 auth/unauth low-fidelity wireframes.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Additional iterative feedback provided for consideration in next sprint.</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Feedback gathered during APT POC &amp; MVP weekly check-in and demo and captured in backlog to be incorporated into mid level of fidelity prototypes (multiple sessions including workshop, feedback session, and asynch reviews).</a:t>
            </a:r>
            <a:endParaRPr sz="800">
              <a:solidFill>
                <a:schemeClr val="dk2"/>
              </a:solidFill>
              <a:latin typeface="Source Sans Pro"/>
              <a:ea typeface="Source Sans Pro"/>
              <a:cs typeface="Source Sans Pro"/>
              <a:sym typeface="Source Sans Pro"/>
            </a:endParaRPr>
          </a:p>
        </p:txBody>
      </p:sp>
      <p:sp>
        <p:nvSpPr>
          <p:cNvPr id="679" name="Google Shape;679;g101119a49c5_0_24"/>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680" name="Google Shape;680;g101119a49c5_0_24"/>
          <p:cNvSpPr txBox="1"/>
          <p:nvPr/>
        </p:nvSpPr>
        <p:spPr>
          <a:xfrm>
            <a:off x="4419607" y="1261428"/>
            <a:ext cx="44799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Navigation System</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Navigation system content reviewed (e.g., VA.gov healthcare section, navigation mural, design system, PA CMS, VA.gov healthcare benefit hub).</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Key insights and design opportunities captured in Mural board and shared with product team; insights and opportunities fed into backlog for mid-level fidelity prototypes.</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 </a:t>
            </a:r>
            <a:r>
              <a:rPr lang="en-US" sz="800" b="1">
                <a:solidFill>
                  <a:schemeClr val="dk2"/>
                </a:solidFill>
                <a:latin typeface="Source Sans Pro"/>
                <a:ea typeface="Source Sans Pro"/>
                <a:cs typeface="Source Sans Pro"/>
                <a:sym typeface="Source Sans Pro"/>
              </a:rPr>
              <a:t>Collaboration Cycle</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Researched collaboration cycle and captured epics and user stories for product backlog.</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and submitted pre-collaboration cycle kick-off questionnaire</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Collaboration cycle initiated by Project Manager through  submission of request and validated by platform support receipt</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Product Definition</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Product Definition Document reviewed and actionable feedback provided from core and extended team members (capability SMEs).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Feedback consolidated and Product Definition document evolved by VA PO.</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VA PO engaged to determine owner and governance of Product Definition Document moving forward.</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Roadmap</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Working sessions on Product Roadmap scheduled and conducted with PO and capability leaders across broader MO team.</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Activities, components and features prioritized to drive team from vision to POC Design provided by VA PO.</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Working sessions conducted to turn provided activities into a visual Product Roadmap with assigned owners of artifacts.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Product roadmap driving team to POC Design developed, socialized, and approved by VA PO; team aligned around roadmap and focus. </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Product backlog in Mural evolved including EPICS, user stories and issues, acceptance criteria, and sizing to drive team to POC Design.  Use of ZenHub backlog deferred during design phase.</a:t>
            </a:r>
            <a:endParaRPr sz="800">
              <a:solidFill>
                <a:schemeClr val="dk2"/>
              </a:solidFill>
              <a:latin typeface="Source Sans Pro"/>
              <a:ea typeface="Source Sans Pro"/>
              <a:cs typeface="Source Sans Pro"/>
              <a:sym typeface="Source Sans Pro"/>
            </a:endParaRPr>
          </a:p>
          <a:p>
            <a:pPr marL="45720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101119a49c5_0_40"/>
          <p:cNvSpPr txBox="1"/>
          <p:nvPr/>
        </p:nvSpPr>
        <p:spPr>
          <a:xfrm>
            <a:off x="457200" y="916950"/>
            <a:ext cx="8229600" cy="2385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Sprint Dates: </a:t>
            </a:r>
            <a:r>
              <a:rPr lang="en-US" sz="900">
                <a:solidFill>
                  <a:schemeClr val="dk2"/>
                </a:solidFill>
                <a:latin typeface="Source Sans Pro"/>
                <a:ea typeface="Source Sans Pro"/>
                <a:cs typeface="Source Sans Pro"/>
                <a:sym typeface="Source Sans Pro"/>
              </a:rPr>
              <a:t>11/4/2021-11/16/2021</a:t>
            </a:r>
            <a:endParaRPr sz="9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9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8"/>
                  </a:ext>
                </a:extLst>
              </a:rPr>
              <a:t>Sprint </a:t>
            </a:r>
            <a:r>
              <a:rPr lang="en-US" sz="900" b="1">
                <a:solidFill>
                  <a:schemeClr val="dk2"/>
                </a:solidFill>
                <a:latin typeface="Source Sans Pro"/>
                <a:ea typeface="Source Sans Pro"/>
                <a:cs typeface="Source Sans Pro"/>
                <a:sym typeface="Source Sans Pro"/>
              </a:rPr>
              <a:t>Goals</a:t>
            </a:r>
            <a:r>
              <a:rPr lang="en-US" sz="900">
                <a:solidFill>
                  <a:schemeClr val="dk2"/>
                </a:solidFill>
                <a:latin typeface="Source Sans Pro"/>
                <a:ea typeface="Source Sans Pro"/>
                <a:cs typeface="Source Sans Pro"/>
                <a:sym typeface="Source Sans Pro"/>
              </a:rPr>
              <a:t>: Make demonstrable and meaningful progress on delivering the Health Apartment POC design. Recruit, hire, and onboard both FTEs (prime or subcontract) to address open roles and bring in additional capabilities to move the work forward in the interim. Develop a product strategy / roadmap to guide us to POC design and MVP design and development. </a:t>
            </a:r>
            <a:endParaRPr sz="9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9"/>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POC Design: Refine product roadmap and backlog</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POC Design: Create POC design prototypes (low fidelity)</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POC Design: Discovery and exploration on navigation system</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Collaboration cycle: Product definition document</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Collaboration Cycle: Initiation</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900" b="1">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Mid-Cycle Requests</a:t>
            </a:r>
            <a:endParaRPr sz="9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POC Design: Determine impacts to POC design through tree test results.</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9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686" name="Google Shape;686;g101119a49c5_0_4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687" name="Google Shape;687;g101119a49c5_0_40"/>
          <p:cNvGraphicFramePr/>
          <p:nvPr/>
        </p:nvGraphicFramePr>
        <p:xfrm>
          <a:off x="526601" y="3224451"/>
          <a:ext cx="3000000" cy="3000000"/>
        </p:xfrm>
        <a:graphic>
          <a:graphicData uri="http://schemas.openxmlformats.org/drawingml/2006/table">
            <a:tbl>
              <a:tblPr firstRow="1" bandRow="1">
                <a:noFill/>
                <a:tableStyleId>{04B43867-3A1F-4ADA-8E2A-0590061AFCAF}</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Refined Product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Working group session conducted</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Roadmap and Backlog evolved to reflect foci and owners of artifacts</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Socialized and aligned team with roadmap</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Prototype (low-fidelity) 18 frames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Conducted deep dive with VA PO and design lead on current state of POC wire frames for transition to MO ownership</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b="1">
                          <a:solidFill>
                            <a:srgbClr val="FF0000"/>
                          </a:solidFill>
                          <a:latin typeface="Source Sans Pro"/>
                          <a:ea typeface="Source Sans Pro"/>
                          <a:cs typeface="Source Sans Pro"/>
                          <a:sym typeface="Source Sans Pro"/>
                        </a:rPr>
                        <a:t>27 low fidelity</a:t>
                      </a:r>
                      <a:r>
                        <a:rPr lang="en-US" sz="800">
                          <a:solidFill>
                            <a:schemeClr val="dk2"/>
                          </a:solidFill>
                          <a:latin typeface="Source Sans Pro"/>
                          <a:ea typeface="Source Sans Pro"/>
                          <a:cs typeface="Source Sans Pro"/>
                          <a:sym typeface="Source Sans Pro"/>
                        </a:rPr>
                        <a:t> authenticated and non-authenticated frames developed in Procreate</a:t>
                      </a:r>
                      <a:endParaRPr sz="800">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Feedback gathered during APT POC &amp; MVP weekly check-in and captured in backlog</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Navigation system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Navigation system content reviewed  </a:t>
                      </a:r>
                      <a:endParaRPr sz="800">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Key insights and design opportunities captured in Mural and fed into backlog for mid-fidelity prototypes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Product Definition edits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Product definition document reviewed, feedback provided, document evolved</a:t>
                      </a:r>
                      <a:endParaRPr sz="800">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Impact of definition to roadmap, POC design, MVP Design and development added to backlog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Collaboration cycle initiated</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Collaboration cycle initiated by PM; working session TBD by Platform Support</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88" name="Google Shape;688;g101119a49c5_0_40"/>
          <p:cNvSpPr txBox="1"/>
          <p:nvPr/>
        </p:nvSpPr>
        <p:spPr>
          <a:xfrm>
            <a:off x="4419600" y="1644300"/>
            <a:ext cx="4257000" cy="14469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Focused </a:t>
            </a:r>
            <a:r>
              <a:rPr lang="en-US" sz="9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0"/>
                  </a:ext>
                </a:extLst>
              </a:rPr>
              <a:t>Epics</a:t>
            </a:r>
            <a:r>
              <a:rPr lang="en-US" sz="900" b="1">
                <a:solidFill>
                  <a:schemeClr val="dk2"/>
                </a:solidFill>
                <a:latin typeface="Source Sans Pro"/>
                <a:ea typeface="Source Sans Pro"/>
                <a:cs typeface="Source Sans Pro"/>
                <a:sym typeface="Source Sans Pro"/>
              </a:rPr>
              <a:t> (Acceptance)</a:t>
            </a:r>
            <a:endParaRPr sz="900" b="1" i="0" u="none" strike="noStrike" cap="none">
              <a:solidFill>
                <a:srgbClr val="595959"/>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 POC Design: Refine product roadmap and backlog</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POC Design: Create POC design prototypes (low fidelity)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POC Design: Discovery and exploration on navigation system</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Collaboration cycle: Product definition document</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Collaboration Cycle: Initiation</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900" b="1">
                <a:solidFill>
                  <a:schemeClr val="dk2"/>
                </a:solidFill>
                <a:latin typeface="Source Sans Pro"/>
                <a:ea typeface="Source Sans Pro"/>
                <a:cs typeface="Source Sans Pro"/>
                <a:sym typeface="Source Sans Pro"/>
              </a:rPr>
              <a:t>Mid-Cycle Requests</a:t>
            </a:r>
            <a:endParaRPr sz="900" b="1">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POC Design:  Determine impacts to POC design through tree test results. </a:t>
            </a:r>
            <a:r>
              <a:rPr lang="en-US" sz="800" b="1">
                <a:solidFill>
                  <a:srgbClr val="FF0000"/>
                </a:solidFill>
                <a:latin typeface="Source Sans Pro"/>
                <a:ea typeface="Source Sans Pro"/>
                <a:cs typeface="Source Sans Pro"/>
                <a:sym typeface="Source Sans Pro"/>
              </a:rPr>
              <a:t>Synthesized and infused impacts on low fidelity POC designs using IA tree test preliminary results.  </a:t>
            </a:r>
            <a:endParaRPr sz="900" b="0" i="1" u="none" strike="noStrike" cap="none">
              <a:solidFill>
                <a:srgbClr val="222222"/>
              </a:solidFill>
              <a:latin typeface="Source Sans Pro"/>
              <a:ea typeface="Source Sans Pro"/>
              <a:cs typeface="Source Sans Pro"/>
              <a:sym typeface="Source Sans Pro"/>
            </a:endParaRPr>
          </a:p>
        </p:txBody>
      </p:sp>
      <p:sp>
        <p:nvSpPr>
          <p:cNvPr id="689" name="Google Shape;689;g101119a49c5_0_4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Acceptance </a:t>
            </a:r>
            <a:endParaRPr b="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93"/>
        <p:cNvGrpSpPr/>
        <p:nvPr/>
      </p:nvGrpSpPr>
      <p:grpSpPr>
        <a:xfrm>
          <a:off x="0" y="0"/>
          <a:ext cx="0" cy="0"/>
          <a:chOff x="0" y="0"/>
          <a:chExt cx="0" cy="0"/>
        </a:xfrm>
      </p:grpSpPr>
      <p:sp>
        <p:nvSpPr>
          <p:cNvPr id="694" name="Google Shape;694;gfbb44806c9_0_2"/>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Appendix</a:t>
            </a:r>
            <a:endParaRPr sz="3600" b="1">
              <a:solidFill>
                <a:schemeClr val="lt1"/>
              </a:solidFill>
              <a:latin typeface="Century Gothic"/>
              <a:ea typeface="Century Gothic"/>
              <a:cs typeface="Century Gothic"/>
              <a:sym typeface="Century Gothic"/>
            </a:endParaRPr>
          </a:p>
        </p:txBody>
      </p:sp>
      <p:sp>
        <p:nvSpPr>
          <p:cNvPr id="695" name="Google Shape;695;gfbb44806c9_0_2"/>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g101426247ed_0_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01" name="Google Shape;701;g101426247ed_0_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Administrative and Ongoing Work</a:t>
            </a:r>
            <a:endParaRPr b="0"/>
          </a:p>
        </p:txBody>
      </p:sp>
      <p:graphicFrame>
        <p:nvGraphicFramePr>
          <p:cNvPr id="702" name="Google Shape;702;g101426247ed_0_5"/>
          <p:cNvGraphicFramePr/>
          <p:nvPr/>
        </p:nvGraphicFramePr>
        <p:xfrm>
          <a:off x="457200" y="1276343"/>
          <a:ext cx="3000000" cy="3000000"/>
        </p:xfrm>
        <a:graphic>
          <a:graphicData uri="http://schemas.openxmlformats.org/drawingml/2006/table">
            <a:tbl>
              <a:tblPr firstRow="1" bandRow="1">
                <a:noFill/>
                <a:tableStyleId>{04B43867-3A1F-4ADA-8E2A-0590061AFCAF}</a:tableStyleId>
              </a:tblPr>
              <a:tblGrid>
                <a:gridCol w="419400">
                  <a:extLst>
                    <a:ext uri="{9D8B030D-6E8A-4147-A177-3AD203B41FA5}">
                      <a16:colId xmlns:a16="http://schemas.microsoft.com/office/drawing/2014/main" val="20000"/>
                    </a:ext>
                  </a:extLst>
                </a:gridCol>
                <a:gridCol w="1218150">
                  <a:extLst>
                    <a:ext uri="{9D8B030D-6E8A-4147-A177-3AD203B41FA5}">
                      <a16:colId xmlns:a16="http://schemas.microsoft.com/office/drawing/2014/main" val="20001"/>
                    </a:ext>
                  </a:extLst>
                </a:gridCol>
                <a:gridCol w="65226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Priority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900"/>
                        <a:buFont typeface="Arial"/>
                        <a:buNone/>
                      </a:pPr>
                      <a:r>
                        <a:rPr lang="en-US" sz="800" b="1">
                          <a:solidFill>
                            <a:schemeClr val="dk2"/>
                          </a:solidFill>
                          <a:latin typeface="Source Sans Pro"/>
                          <a:ea typeface="Source Sans Pro"/>
                          <a:cs typeface="Source Sans Pro"/>
                          <a:sym typeface="Source Sans Pro"/>
                        </a:rPr>
                        <a:t>Epic - User Story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High</a:t>
                      </a:r>
                      <a:endParaRPr sz="800" b="1">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Product Management - Ceremonies and Calendars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PTO calendar for the team created. </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Current recurring ceremonies calendar invites tested with new solution (Outlook); and evolved / removed from current solution (Google).</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Lauren's EA engaged to QA work and calendars. </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Low</a:t>
                      </a:r>
                      <a:endParaRPr sz="800" b="1">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POC Design: Create POC Design prototypes (mid level of fidelity)</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Prepare for mid and high level fidelity prototypes by research Storybook (</a:t>
                      </a:r>
                      <a:r>
                        <a:rPr lang="en-US" sz="800">
                          <a:solidFill>
                            <a:schemeClr val="dk2"/>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https://design.va.gov/storybook/</a:t>
                      </a:r>
                      <a:r>
                        <a:rPr lang="en-US" sz="800">
                          <a:solidFill>
                            <a:schemeClr val="dk2"/>
                          </a:solidFill>
                          <a:latin typeface="Source Sans Pro"/>
                          <a:ea typeface="Source Sans Pro"/>
                          <a:cs typeface="Source Sans Pro"/>
                          <a:sym typeface="Source Sans Pro"/>
                        </a:rPr>
                        <a:t>), various react components/html/css, design system, content guide, etc. conducted.</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fa6fd27408_0_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08" name="Google Shape;708;gfa6fd27408_0_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Miscellaneous</a:t>
            </a:r>
            <a:endParaRPr/>
          </a:p>
        </p:txBody>
      </p:sp>
      <p:sp>
        <p:nvSpPr>
          <p:cNvPr id="709" name="Google Shape;709;gfa6fd27408_0_2"/>
          <p:cNvSpPr txBox="1"/>
          <p:nvPr/>
        </p:nvSpPr>
        <p:spPr>
          <a:xfrm>
            <a:off x="608820" y="1088125"/>
            <a:ext cx="7560600" cy="37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0B5394"/>
                </a:solidFill>
                <a:latin typeface="Source Sans Pro"/>
                <a:ea typeface="Source Sans Pro"/>
                <a:cs typeface="Source Sans Pro"/>
                <a:sym typeface="Source Sans Pro"/>
              </a:rPr>
              <a:t>Product Management </a:t>
            </a:r>
            <a:r>
              <a:rPr lang="en-US" b="1">
                <a:solidFill>
                  <a:srgbClr val="0B5394"/>
                </a:solidFill>
                <a:latin typeface="Source Sans Pro"/>
                <a:ea typeface="Source Sans Pro"/>
                <a:cs typeface="Source Sans Pro"/>
                <a:sym typeface="Source Sans Pro"/>
              </a:rPr>
              <a:t>(ceremonies/calendars)</a:t>
            </a:r>
            <a:endParaRPr b="1">
              <a:solidFill>
                <a:srgbClr val="0B5394"/>
              </a:solidFill>
              <a:latin typeface="Source Sans Pro"/>
              <a:ea typeface="Source Sans Pro"/>
              <a:cs typeface="Source Sans Pro"/>
              <a:sym typeface="Source Sans Pro"/>
            </a:endParaRPr>
          </a:p>
          <a:p>
            <a:pPr marL="0" lvl="0" indent="0" algn="l" rtl="0">
              <a:spcBef>
                <a:spcPts val="0"/>
              </a:spcBef>
              <a:spcAft>
                <a:spcPts val="0"/>
              </a:spcAft>
              <a:buNone/>
            </a:pPr>
            <a:endParaRPr sz="1000" b="1">
              <a:solidFill>
                <a:schemeClr val="accent1"/>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Product cadence calendar established and uploaded to REPO.</a:t>
            </a:r>
            <a:endParaRPr sz="1200">
              <a:solidFill>
                <a:schemeClr val="dk2"/>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Standardized templating for meetings to include key materials links being formalized for upload on REPO.</a:t>
            </a:r>
            <a:endParaRPr sz="1200">
              <a:solidFill>
                <a:schemeClr val="dk2"/>
              </a:solidFill>
              <a:latin typeface="Source Sans Pro"/>
              <a:ea typeface="Source Sans Pro"/>
              <a:cs typeface="Source Sans Pro"/>
              <a:sym typeface="Source Sans Pro"/>
            </a:endParaRPr>
          </a:p>
          <a:p>
            <a:pPr marL="171450" lvl="0" indent="-180975" algn="l" rtl="0">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New Zoom evites created through Outlook for VA partners. </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2000" b="1">
                <a:solidFill>
                  <a:srgbClr val="0B5394"/>
                </a:solidFill>
                <a:latin typeface="Source Sans Pro"/>
                <a:ea typeface="Source Sans Pro"/>
                <a:cs typeface="Source Sans Pro"/>
                <a:sym typeface="Source Sans Pro"/>
              </a:rPr>
              <a:t>Governance </a:t>
            </a:r>
            <a:r>
              <a:rPr lang="en-US" b="1">
                <a:solidFill>
                  <a:srgbClr val="0B5394"/>
                </a:solidFill>
                <a:latin typeface="Source Sans Pro"/>
                <a:ea typeface="Source Sans Pro"/>
                <a:cs typeface="Source Sans Pro"/>
                <a:sym typeface="Source Sans Pro"/>
              </a:rPr>
              <a:t>(monthly report)</a:t>
            </a:r>
            <a:endParaRPr b="1">
              <a:solidFill>
                <a:srgbClr val="0B5394"/>
              </a:solidFill>
              <a:latin typeface="Source Sans Pro"/>
              <a:ea typeface="Source Sans Pro"/>
              <a:cs typeface="Source Sans Pro"/>
              <a:sym typeface="Source Sans Pro"/>
            </a:endParaRPr>
          </a:p>
          <a:p>
            <a:pPr marL="0" lvl="0" indent="0" algn="l" rtl="0">
              <a:spcBef>
                <a:spcPts val="0"/>
              </a:spcBef>
              <a:spcAft>
                <a:spcPts val="0"/>
              </a:spcAft>
              <a:buNone/>
            </a:pPr>
            <a:endParaRPr sz="1000" b="1">
              <a:solidFill>
                <a:schemeClr val="accent1"/>
              </a:solidFill>
              <a:latin typeface="Source Sans Pro"/>
              <a:ea typeface="Source Sans Pro"/>
              <a:cs typeface="Source Sans Pro"/>
              <a:sym typeface="Source Sans Pro"/>
            </a:endParaRPr>
          </a:p>
          <a:p>
            <a:pPr marL="171450" lvl="0" indent="-168275" algn="l" rtl="0">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CEDAR IDIQ Health Apartment November monthly report uploaded to REPO </a:t>
            </a:r>
            <a:r>
              <a:rPr lang="en-US" sz="1200" u="sng">
                <a:solidFill>
                  <a:schemeClr val="hlink"/>
                </a:solidFill>
                <a:latin typeface="Source Sans Pro"/>
                <a:ea typeface="Source Sans Pro"/>
                <a:cs typeface="Source Sans Pro"/>
                <a:sym typeface="Source Sans Pro"/>
                <a:hlinkClick r:id="rId3"/>
              </a:rPr>
              <a:t>here.</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200">
              <a:solidFill>
                <a:schemeClr val="dk2"/>
              </a:solidFill>
              <a:latin typeface="Source Sans Pro"/>
              <a:ea typeface="Source Sans Pro"/>
              <a:cs typeface="Source Sans Pro"/>
              <a:sym typeface="Source Sans Pr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g10224e842bd_0_0"/>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5 Demo</a:t>
            </a:r>
            <a:endParaRPr/>
          </a:p>
          <a:p>
            <a:pPr marL="0" lvl="0" indent="0" algn="l" rtl="0">
              <a:lnSpc>
                <a:spcPct val="100000"/>
              </a:lnSpc>
              <a:spcBef>
                <a:spcPts val="0"/>
              </a:spcBef>
              <a:spcAft>
                <a:spcPts val="0"/>
              </a:spcAft>
              <a:buClr>
                <a:schemeClr val="lt1"/>
              </a:buClr>
              <a:buSzPct val="100000"/>
              <a:buFont typeface="Source Sans Pro"/>
              <a:buNone/>
            </a:pPr>
            <a:r>
              <a:rPr lang="en-US" b="0"/>
              <a:t>30 November 2021</a:t>
            </a:r>
            <a:endParaRPr b="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7"/>
        <p:cNvGrpSpPr/>
        <p:nvPr/>
      </p:nvGrpSpPr>
      <p:grpSpPr>
        <a:xfrm>
          <a:off x="0" y="0"/>
          <a:ext cx="0" cy="0"/>
          <a:chOff x="0" y="0"/>
          <a:chExt cx="0" cy="0"/>
        </a:xfrm>
      </p:grpSpPr>
      <p:sp>
        <p:nvSpPr>
          <p:cNvPr id="328" name="Google Shape;328;gf69b283f39_0_0"/>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329" name="Google Shape;329;gf69b283f39_0_0"/>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330" name="Google Shape;330;gf69b283f39_0_0"/>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gf69b283f39_0_0"/>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 Requirements</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0001AA: Delivery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0001AB: Monitoring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0001AD: Status of Government Furnished Equipment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0001AE: Personnel Contractor Manpower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0001AF: Contractor Staff Roster</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10224e842bd_0_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20" name="Google Shape;720;g10224e842bd_0_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Approval (1 of 3)</a:t>
            </a:r>
            <a:endParaRPr b="0"/>
          </a:p>
        </p:txBody>
      </p:sp>
      <p:sp>
        <p:nvSpPr>
          <p:cNvPr id="721" name="Google Shape;721;g10224e842bd_0_4"/>
          <p:cNvSpPr txBox="1"/>
          <p:nvPr/>
        </p:nvSpPr>
        <p:spPr>
          <a:xfrm>
            <a:off x="457200" y="991700"/>
            <a:ext cx="82296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a:solidFill>
                  <a:schemeClr val="dk2"/>
                </a:solidFill>
                <a:latin typeface="Source Sans Pro"/>
                <a:ea typeface="Source Sans Pro"/>
                <a:cs typeface="Source Sans Pro"/>
                <a:sym typeface="Source Sans Pro"/>
              </a:rPr>
              <a:t>Sprint Dates: </a:t>
            </a:r>
            <a:r>
              <a:rPr lang="en-US" sz="800">
                <a:solidFill>
                  <a:schemeClr val="dk2"/>
                </a:solidFill>
                <a:latin typeface="Source Sans Pro"/>
                <a:ea typeface="Source Sans Pro"/>
                <a:cs typeface="Source Sans Pro"/>
                <a:sym typeface="Source Sans Pro"/>
              </a:rPr>
              <a:t>11/17/2021-11/30/2021</a:t>
            </a:r>
            <a:endParaRPr sz="800" b="1">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900"/>
              <a:buFont typeface="Arial"/>
              <a:buNone/>
            </a:pPr>
            <a:r>
              <a:rPr lang="en-US" sz="8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1"/>
                  </a:ext>
                </a:extLst>
              </a:rPr>
              <a:t>Sprint </a:t>
            </a:r>
            <a:r>
              <a:rPr lang="en-US" sz="800" b="1">
                <a:solidFill>
                  <a:schemeClr val="dk2"/>
                </a:solidFill>
                <a:latin typeface="Source Sans Pro"/>
                <a:ea typeface="Source Sans Pro"/>
                <a:cs typeface="Source Sans Pro"/>
                <a:sym typeface="Source Sans Pro"/>
              </a:rPr>
              <a:t>Goals:</a:t>
            </a:r>
            <a:r>
              <a:rPr lang="en-US" sz="800">
                <a:solidFill>
                  <a:schemeClr val="dk2"/>
                </a:solidFill>
                <a:latin typeface="Source Sans Pro"/>
                <a:ea typeface="Source Sans Pro"/>
                <a:cs typeface="Source Sans Pro"/>
                <a:sym typeface="Source Sans Pro"/>
              </a:rPr>
              <a:t> Pushed Health Apartment POC Design homepage to mid fidelity. Created communication asset, POC Design PPT, and aligned stakeholders. Updated POC Design Site Map and </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900"/>
              <a:buFont typeface="Arial"/>
              <a:buNone/>
            </a:pPr>
            <a:r>
              <a:rPr lang="en-US" sz="800">
                <a:solidFill>
                  <a:schemeClr val="dk2"/>
                </a:solidFill>
                <a:latin typeface="Source Sans Pro"/>
                <a:ea typeface="Source Sans Pro"/>
                <a:cs typeface="Source Sans Pro"/>
                <a:sym typeface="Source Sans Pro"/>
              </a:rPr>
              <a:t>iterated low fidelity Health Apartment POC Design homepage into mid fidelity incorporating IA tree test synthesized feedback. Captured MyVA overlap with Health Apartment POC Design homepage in POC Design PPT. </a:t>
            </a:r>
            <a:endParaRPr sz="800">
              <a:solidFill>
                <a:schemeClr val="dk2"/>
              </a:solidFill>
              <a:latin typeface="Source Sans Pro"/>
              <a:ea typeface="Source Sans Pro"/>
              <a:cs typeface="Source Sans Pro"/>
              <a:sym typeface="Source Sans Pro"/>
            </a:endParaRPr>
          </a:p>
        </p:txBody>
      </p:sp>
      <p:graphicFrame>
        <p:nvGraphicFramePr>
          <p:cNvPr id="722" name="Google Shape;722;g10224e842bd_0_4"/>
          <p:cNvGraphicFramePr/>
          <p:nvPr/>
        </p:nvGraphicFramePr>
        <p:xfrm>
          <a:off x="551150" y="1624618"/>
          <a:ext cx="3000000" cy="3000000"/>
        </p:xfrm>
        <a:graphic>
          <a:graphicData uri="http://schemas.openxmlformats.org/drawingml/2006/table">
            <a:tbl>
              <a:tblPr firstRow="1" bandRow="1">
                <a:noFill/>
                <a:tableStyleId>{04B43867-3A1F-4ADA-8E2A-0590061AFCAF}</a:tableStyleId>
              </a:tblPr>
              <a:tblGrid>
                <a:gridCol w="418125">
                  <a:extLst>
                    <a:ext uri="{9D8B030D-6E8A-4147-A177-3AD203B41FA5}">
                      <a16:colId xmlns:a16="http://schemas.microsoft.com/office/drawing/2014/main" val="20000"/>
                    </a:ext>
                  </a:extLst>
                </a:gridCol>
                <a:gridCol w="900800">
                  <a:extLst>
                    <a:ext uri="{9D8B030D-6E8A-4147-A177-3AD203B41FA5}">
                      <a16:colId xmlns:a16="http://schemas.microsoft.com/office/drawing/2014/main" val="20001"/>
                    </a:ext>
                  </a:extLst>
                </a:gridCol>
                <a:gridCol w="68167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Priority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900"/>
                        <a:buFont typeface="Arial"/>
                        <a:buNone/>
                      </a:pPr>
                      <a:r>
                        <a:rPr lang="en-US" sz="8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2"/>
                            </a:ext>
                          </a:extLst>
                        </a:rPr>
                        <a:t>Epic: User Story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High</a:t>
                      </a:r>
                      <a:endParaRPr sz="800" b="1">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POC Design: Synthesize IA tree test and infuse learnings into Site Map, POC Design PPT, and concepts to address user feedback in Health Apartment POC Design homepage</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Synthesized IA tree test and captured insights, opportunities, and potential solutions to address IA tree test user feedback in both POC Design PPT and Site Map Mural</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and discussed IA tree test insights, opportunities, and potential solutions to address user feedback using POC Design PPT, Site Map Mural, and Health Apartment POC Design to guide discussion with VA PO and VA Design Lead prior to Sprint 5 demo</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Captured feedback and requested changes to Health Apartment POC Design, POC Design PPT, and Site Map Mural  in the POC Design PPT (requested changes to be considered in future sprints) </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Demonstrated work to VA Executive Sponsor in Sprint 5 demo</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Developed POC Design PPT and captured learnings, impacts, and recommendations</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 </a:t>
                      </a:r>
                      <a:r>
                        <a:rPr lang="en-US" sz="800">
                          <a:solidFill>
                            <a:schemeClr val="dk2"/>
                          </a:solidFill>
                          <a:latin typeface="Source Sans Pro"/>
                          <a:ea typeface="Source Sans Pro"/>
                          <a:cs typeface="Source Sans Pro"/>
                          <a:sym typeface="Source Sans Pro"/>
                        </a:rPr>
                        <a:t>Updated Site Map Mural (v4)</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18975">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High</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POC Design: Iterate Health Apartment POC Design homepage wireframes from low to mid level of fidelity for both authenticated and unauthenticated user experiences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Health Apartment POC Design unauthenticated and authenticated homepage wireframes from low fidelity (output of previous sprint) to mid fidelity using Sketch for both mobile and desktop versions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Health Apartment POC Design unauthenticated and authenticated homepage wireframes for both mobile and desktop versions based on user feedback from IA tree test</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If required, created 1+ Health Apartment POC Design unauthenticated and authenticated homepage concepts to address IA tree test feedback to be used in future user testing</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Identified and documented user feedback, impact on components and features on Health Apartment POC Design homepage, and concepts / potential solutions to address feedback in POC Design PPT </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and discussed work with VA PO and VA Design Lead prior to Sprint 5 demo</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Captured feedback and requested changes to be considered in future sprints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Demonstrated work to VA Executive Sponsor in Sprint 5 demo</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Captured learnings, impacts/changes, concepts to address user feedback, and recommended next steps in POC Design PPT</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 </a:t>
                      </a:r>
                      <a:r>
                        <a:rPr lang="en-US" sz="800">
                          <a:solidFill>
                            <a:schemeClr val="dk2"/>
                          </a:solidFill>
                          <a:latin typeface="Source Sans Pro"/>
                          <a:ea typeface="Source Sans Pro"/>
                          <a:cs typeface="Source Sans Pro"/>
                          <a:sym typeface="Source Sans Pro"/>
                        </a:rPr>
                        <a:t>Iterated Health Apartment POC Design homepage wireframes including updates based on IA tree test</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10224e842bd_0_1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28" name="Google Shape;728;g10224e842bd_0_1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Approval (2 of 3)</a:t>
            </a:r>
            <a:endParaRPr b="0"/>
          </a:p>
        </p:txBody>
      </p:sp>
      <p:graphicFrame>
        <p:nvGraphicFramePr>
          <p:cNvPr id="729" name="Google Shape;729;g10224e842bd_0_11"/>
          <p:cNvGraphicFramePr/>
          <p:nvPr/>
        </p:nvGraphicFramePr>
        <p:xfrm>
          <a:off x="576350" y="1149524"/>
          <a:ext cx="3000000" cy="3000000"/>
        </p:xfrm>
        <a:graphic>
          <a:graphicData uri="http://schemas.openxmlformats.org/drawingml/2006/table">
            <a:tbl>
              <a:tblPr firstRow="1" bandRow="1">
                <a:noFill/>
                <a:tableStyleId>{04B43867-3A1F-4ADA-8E2A-0590061AFCAF}</a:tableStyleId>
              </a:tblPr>
              <a:tblGrid>
                <a:gridCol w="392925">
                  <a:extLst>
                    <a:ext uri="{9D8B030D-6E8A-4147-A177-3AD203B41FA5}">
                      <a16:colId xmlns:a16="http://schemas.microsoft.com/office/drawing/2014/main" val="20000"/>
                    </a:ext>
                  </a:extLst>
                </a:gridCol>
                <a:gridCol w="900800">
                  <a:extLst>
                    <a:ext uri="{9D8B030D-6E8A-4147-A177-3AD203B41FA5}">
                      <a16:colId xmlns:a16="http://schemas.microsoft.com/office/drawing/2014/main" val="20001"/>
                    </a:ext>
                  </a:extLst>
                </a:gridCol>
                <a:gridCol w="6816725">
                  <a:extLst>
                    <a:ext uri="{9D8B030D-6E8A-4147-A177-3AD203B41FA5}">
                      <a16:colId xmlns:a16="http://schemas.microsoft.com/office/drawing/2014/main" val="20002"/>
                    </a:ext>
                  </a:extLst>
                </a:gridCol>
              </a:tblGrid>
              <a:tr h="7775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Priority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900"/>
                        <a:buFont typeface="Arial"/>
                        <a:buNone/>
                      </a:pPr>
                      <a:r>
                        <a:rPr lang="en-US" sz="800" b="1">
                          <a:solidFill>
                            <a:schemeClr val="dk2"/>
                          </a:solidFill>
                          <a:latin typeface="Source Sans Pro"/>
                          <a:ea typeface="Source Sans Pro"/>
                          <a:cs typeface="Source Sans Pro"/>
                          <a:sym typeface="Source Sans Pro"/>
                        </a:rPr>
                        <a:t>Epic: User Story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2655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High</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POC Design: Review MyVA and prepare for future OCTO engagement with MyVA team</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deep dive into MyVA dashboard value proposition (e.g., key features and benefits)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Identified and documented impacts and overlaps of Health Apartment POC Design and MyVA product (e.g., notifications) in POC Design PPT </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Defined objectives, questions and created activities to guide future discussion with MyVA team</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and discussed objectives, questions and activities with VA PO and VA Design Lead prior to Sprint 5 demo</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Captured feedback and requested changes to be considered in future sprints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Demonstrated work to VA Executive Sponsor in Sprint 5 demo</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Captured learnings and impacts in POC Design PPT</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59075">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High</a:t>
                      </a:r>
                      <a:endParaRPr sz="800" b="1">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POC Design: Synthesize navigation system research and identify additional impacts on Health Apartment POC Design</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Synthesized research into navigation system and uncovered insights, design opportunities, and impacts on Health Apartment POC Design (e.g., homepage and landing pages for auth and not auth key features)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Identified and documented impacts on Health Apartment POC Design homepage in POC Design PPT </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Identified and documented considerations on Health Apartment POC Design to be used during design of  Health Apartment POC Design key features in future sprints in POC Design PPT </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and discussed considerations on Health Apartment POC Design to be used during design of Health Apartment POC Design key features in future sprints using POC Design PPT with VA PO and VA Design Lead prior to Sprint 5 demo</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Captured feedback and requested changes to be considered in future sprints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Demonstrated work to VA Executive Sponsor in Sprint 5 demo</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Captured learnings and impacts in POC Design PPT including impacts on homepage and considerations for Health Apartment POC Design features to be designed in future sprints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59075">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Med</a:t>
                      </a:r>
                      <a:endParaRPr sz="800" b="1">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POC Design: Define and align on clear acceptance criteria for  Health Apartment POC Design and capture in POC Design PPT</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Created agenda, materials, and activities to conduct workshop to align on clear acceptance criteria for Health Apartment POC Design</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workshop with Executive Sponsor, VA PO, and VA Design Lead to align on clear acceptance criteria for Health Apartment POC Design and prioritized and sequenced plan to deliver Health Apartment POC Design feature (i.e., Health Apartment POC Design wireframe creation order)</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Captured written approval for Health Apartment POC Design from VA PO in email</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Reviewed Product Roadmap and incorporated changes based on refined acceptance criteria for Health Apartment POC Design</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and discussed Product Roadmap with VA PO and VA Design Lead prior to Sprint 5 demo</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Captured feedback and requested changes to be considered in future sprints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Demonstrated Product Roadmap with VA Executive Sponsor during Sprint 5 demo</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 </a:t>
                      </a:r>
                      <a:r>
                        <a:rPr lang="en-US" sz="800">
                          <a:solidFill>
                            <a:schemeClr val="dk2"/>
                          </a:solidFill>
                          <a:latin typeface="Source Sans Pro"/>
                          <a:ea typeface="Source Sans Pro"/>
                          <a:cs typeface="Source Sans Pro"/>
                          <a:sym typeface="Source Sans Pro"/>
                        </a:rPr>
                        <a:t>Updates to</a:t>
                      </a:r>
                      <a:r>
                        <a:rPr lang="en-US" sz="800" b="1">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POC Design PPT</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graphicFrame>
        <p:nvGraphicFramePr>
          <p:cNvPr id="734" name="Google Shape;734;gcf930e9091_0_0"/>
          <p:cNvGraphicFramePr/>
          <p:nvPr/>
        </p:nvGraphicFramePr>
        <p:xfrm>
          <a:off x="576350" y="1149524"/>
          <a:ext cx="3000000" cy="3000000"/>
        </p:xfrm>
        <a:graphic>
          <a:graphicData uri="http://schemas.openxmlformats.org/drawingml/2006/table">
            <a:tbl>
              <a:tblPr firstRow="1" bandRow="1">
                <a:noFill/>
                <a:tableStyleId>{04B43867-3A1F-4ADA-8E2A-0590061AFCAF}</a:tableStyleId>
              </a:tblPr>
              <a:tblGrid>
                <a:gridCol w="392925">
                  <a:extLst>
                    <a:ext uri="{9D8B030D-6E8A-4147-A177-3AD203B41FA5}">
                      <a16:colId xmlns:a16="http://schemas.microsoft.com/office/drawing/2014/main" val="20000"/>
                    </a:ext>
                  </a:extLst>
                </a:gridCol>
                <a:gridCol w="900800">
                  <a:extLst>
                    <a:ext uri="{9D8B030D-6E8A-4147-A177-3AD203B41FA5}">
                      <a16:colId xmlns:a16="http://schemas.microsoft.com/office/drawing/2014/main" val="20001"/>
                    </a:ext>
                  </a:extLst>
                </a:gridCol>
                <a:gridCol w="6816725">
                  <a:extLst>
                    <a:ext uri="{9D8B030D-6E8A-4147-A177-3AD203B41FA5}">
                      <a16:colId xmlns:a16="http://schemas.microsoft.com/office/drawing/2014/main" val="20002"/>
                    </a:ext>
                  </a:extLst>
                </a:gridCol>
              </a:tblGrid>
              <a:tr h="7930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Priority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900"/>
                        <a:buFont typeface="Arial"/>
                        <a:buNone/>
                      </a:pPr>
                      <a:r>
                        <a:rPr lang="en-US" sz="800" b="1">
                          <a:solidFill>
                            <a:schemeClr val="dk2"/>
                          </a:solidFill>
                          <a:latin typeface="Source Sans Pro"/>
                          <a:ea typeface="Source Sans Pro"/>
                          <a:cs typeface="Source Sans Pro"/>
                          <a:sym typeface="Source Sans Pro"/>
                        </a:rPr>
                        <a:t>Epic: User Story</a:t>
                      </a:r>
                      <a:endParaRPr sz="800" b="1">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672375">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Low</a:t>
                      </a:r>
                      <a:endParaRPr sz="800" b="1">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POC Design: Infuse approach to developing Health Apartment POC Design with VA.gov user research / testing processes, methods, and tools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Reviewed VA.gov user research processes, methods, and tools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Incorporated VA.gov user research processes, methods, and tools into POC Design PPT (i.e., used these processes, methods, and tools to capture feedback and changes to Health Apartment POC Design homepage)</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Created user stories in Product Roadmap to incorporate VA.gov user research processes, methods, and tools into  workflow in future sprints (e.g., GitHub README, research findings deck, etc.)</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and discussed incorporation of VA.gov user research / testing processes, methods, and tools with VA PO and VA Design Lead prior to Sprint 5 demo</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Captured feedback and requested changes to be considered in future sprints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Demonstrate incorporation of VA.gov user research / testing processes, methods, and tools to VA Executive Sponsor in Sprint 5 demo</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 </a:t>
                      </a:r>
                      <a:r>
                        <a:rPr lang="en-US" sz="800">
                          <a:solidFill>
                            <a:schemeClr val="dk2"/>
                          </a:solidFill>
                          <a:latin typeface="Source Sans Pro"/>
                          <a:ea typeface="Source Sans Pro"/>
                          <a:cs typeface="Source Sans Pro"/>
                          <a:sym typeface="Source Sans Pro"/>
                        </a:rPr>
                        <a:t>Captured learnings and impacts in POC Design PPT and incorporated VA.gov user research / testing processes, methods, and tool into POC Design PPT and Product Roadmap</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86450">
                <a:tc>
                  <a:txBody>
                    <a:bodyPr/>
                    <a:lstStyle/>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Low</a:t>
                      </a:r>
                      <a:endParaRPr sz="800" b="1">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Collaboration Cycle: Prepare for "2-Discover" Step in Collaboration Cycle</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Scheduled and conducted meeting with Ryan Thurlwell to prepare for and maximize value for Health Apartment POC Design through Collaboration Cycle </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Captured insights and next steps in POC Design PPT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and discussed learnings with VA PO and VA Design Lead prior to Sprint 5 demo</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Captured feedback and requested changes to be considered in future sprints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Demonstrated work to VA Executive Sponsor in Sprint 5 demo</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rgbClr val="FF0000"/>
                          </a:solidFill>
                          <a:latin typeface="Source Sans Pro"/>
                          <a:ea typeface="Source Sans Pro"/>
                          <a:cs typeface="Source Sans Pro"/>
                          <a:sym typeface="Source Sans Pro"/>
                        </a:rPr>
                        <a:t>*</a:t>
                      </a:r>
                      <a:r>
                        <a:rPr lang="en-US" sz="800" b="1">
                          <a:solidFill>
                            <a:schemeClr val="dk2"/>
                          </a:solidFill>
                          <a:latin typeface="Source Sans Pro"/>
                          <a:ea typeface="Source Sans Pro"/>
                          <a:cs typeface="Source Sans Pro"/>
                          <a:sym typeface="Source Sans Pro"/>
                        </a:rPr>
                        <a:t>Deliverable: </a:t>
                      </a:r>
                      <a:r>
                        <a:rPr lang="en-US" sz="800">
                          <a:solidFill>
                            <a:schemeClr val="dk2"/>
                          </a:solidFill>
                          <a:latin typeface="Source Sans Pro"/>
                          <a:ea typeface="Source Sans Pro"/>
                          <a:cs typeface="Source Sans Pro"/>
                          <a:sym typeface="Source Sans Pro"/>
                        </a:rPr>
                        <a:t>Updates to</a:t>
                      </a:r>
                      <a:r>
                        <a:rPr lang="en-US" sz="800" b="1">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POC Design PPT</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35" name="Google Shape;735;gcf930e9091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36" name="Google Shape;736;gcf930e9091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Approval (3 of 3)</a:t>
            </a:r>
            <a:endParaRPr b="0"/>
          </a:p>
        </p:txBody>
      </p:sp>
      <p:sp>
        <p:nvSpPr>
          <p:cNvPr id="737" name="Google Shape;737;gcf930e9091_0_0"/>
          <p:cNvSpPr txBox="1"/>
          <p:nvPr/>
        </p:nvSpPr>
        <p:spPr>
          <a:xfrm>
            <a:off x="457200" y="4272900"/>
            <a:ext cx="848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a:solidFill>
                  <a:srgbClr val="E9304D"/>
                </a:solidFill>
                <a:latin typeface="Source Sans Pro"/>
                <a:ea typeface="Source Sans Pro"/>
                <a:cs typeface="Source Sans Pro"/>
                <a:sym typeface="Source Sans Pro"/>
              </a:rPr>
              <a:t>*User story may not be completely accomplished due to dependencies / order and potential lack of availability of key government stakeholders. Risks will be raised as early as possible and updates will be shared in a timely manner.</a:t>
            </a:r>
            <a:endParaRPr sz="7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g1037514dfb9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43" name="Google Shape;743;g1037514dfb9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2800"/>
              <a:t>POC Design: Synthesize IA tree test results</a:t>
            </a:r>
            <a:endParaRPr sz="2800"/>
          </a:p>
          <a:p>
            <a:pPr marL="0" lvl="0" indent="0" algn="l" rtl="0">
              <a:lnSpc>
                <a:spcPct val="100000"/>
              </a:lnSpc>
              <a:spcBef>
                <a:spcPts val="0"/>
              </a:spcBef>
              <a:spcAft>
                <a:spcPts val="0"/>
              </a:spcAft>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44" name="Google Shape;744;g1037514dfb9_0_0"/>
          <p:cNvSpPr txBox="1"/>
          <p:nvPr/>
        </p:nvSpPr>
        <p:spPr>
          <a:xfrm>
            <a:off x="457200" y="1364850"/>
            <a:ext cx="58251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Deliverable: </a:t>
            </a:r>
            <a:endParaRPr sz="1000" b="1">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a:solidFill>
                  <a:schemeClr val="dk2"/>
                </a:solidFill>
                <a:latin typeface="Source Sans Pro"/>
                <a:ea typeface="Source Sans Pro"/>
                <a:cs typeface="Source Sans Pro"/>
                <a:sym typeface="Source Sans Pro"/>
              </a:rPr>
              <a:t>Developed </a:t>
            </a:r>
            <a:r>
              <a:rPr lang="en-US" sz="1000" b="1" u="sng">
                <a:solidFill>
                  <a:schemeClr val="hlink"/>
                </a:solidFill>
                <a:latin typeface="Source Sans Pro"/>
                <a:ea typeface="Source Sans Pro"/>
                <a:cs typeface="Source Sans Pro"/>
                <a:sym typeface="Source Sans Pro"/>
                <a:hlinkClick r:id="rId3"/>
              </a:rPr>
              <a:t>POC Design PPT</a:t>
            </a:r>
            <a:r>
              <a:rPr lang="en-US" sz="1000" b="1">
                <a:solidFill>
                  <a:schemeClr val="dk2"/>
                </a:solidFill>
                <a:latin typeface="Source Sans Pro"/>
                <a:ea typeface="Source Sans Pro"/>
                <a:cs typeface="Source Sans Pro"/>
                <a:sym typeface="Source Sans Pro"/>
              </a:rPr>
              <a:t> and captured learnings, impacts, and recommendations</a:t>
            </a:r>
            <a:endParaRPr sz="1000" b="1">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a:solidFill>
                  <a:schemeClr val="dk2"/>
                </a:solidFill>
                <a:latin typeface="Source Sans Pro"/>
                <a:ea typeface="Source Sans Pro"/>
                <a:cs typeface="Source Sans Pro"/>
                <a:sym typeface="Source Sans Pro"/>
              </a:rPr>
              <a:t>Updated </a:t>
            </a:r>
            <a:r>
              <a:rPr lang="en-US" sz="1000" b="1" u="sng">
                <a:solidFill>
                  <a:schemeClr val="hlink"/>
                </a:solidFill>
                <a:latin typeface="Source Sans Pro"/>
                <a:ea typeface="Source Sans Pro"/>
                <a:cs typeface="Source Sans Pro"/>
                <a:sym typeface="Source Sans Pro"/>
                <a:hlinkClick r:id="rId4"/>
              </a:rPr>
              <a:t>Site Map Mural (v4)</a:t>
            </a:r>
            <a:endParaRPr sz="1000" b="1">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p:txBody>
      </p:sp>
      <p:sp>
        <p:nvSpPr>
          <p:cNvPr id="745" name="Google Shape;745;g1037514dfb9_0_0"/>
          <p:cNvSpPr txBox="1">
            <a:spLocks noGrp="1"/>
          </p:cNvSpPr>
          <p:nvPr>
            <p:ph type="body" idx="1"/>
          </p:nvPr>
        </p:nvSpPr>
        <p:spPr>
          <a:xfrm>
            <a:off x="457200" y="2054925"/>
            <a:ext cx="3962400" cy="2574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000" b="1"/>
              <a:t>Summary of insights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Users are task-oriented but most seek information before doing a task.</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The most frequently sorted "Health" cards* were separated in the IA, causing confusion and ambiguity across the top-level sections.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"Help and resources" is not helpful unless users know what specific information it offers.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The deeper the nesting, higher the failure rate.</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User experience (UX) and information architecture (IA) are independent of one another and need to be handled separately.</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Attempts to show everything at once is actually causing cognitive fatigue.</a:t>
            </a:r>
            <a:endParaRPr sz="1000"/>
          </a:p>
          <a:p>
            <a:pPr marL="457200" lvl="0" indent="0" algn="l" rtl="0">
              <a:spcBef>
                <a:spcPts val="0"/>
              </a:spcBef>
              <a:spcAft>
                <a:spcPts val="0"/>
              </a:spcAft>
              <a:buNone/>
            </a:pPr>
            <a:endParaRPr sz="1000" b="1"/>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
        <p:nvSpPr>
          <p:cNvPr id="746" name="Google Shape;746;g1037514dfb9_0_0"/>
          <p:cNvSpPr txBox="1">
            <a:spLocks noGrp="1"/>
          </p:cNvSpPr>
          <p:nvPr>
            <p:ph type="body" idx="1"/>
          </p:nvPr>
        </p:nvSpPr>
        <p:spPr>
          <a:xfrm>
            <a:off x="4622600" y="2054925"/>
            <a:ext cx="3962400" cy="2574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000" b="1"/>
              <a:t>Recommendations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Less is more; economize and package content</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Limit number of layers and keep themed buckets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Keep information accessible at action points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Provide clarity by avoiding sound-alike, look-alike, or dual meaning captions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See more incorporated in wireframes</a:t>
            </a:r>
            <a:endParaRPr sz="1000"/>
          </a:p>
          <a:p>
            <a:pPr marL="457200" lvl="0" indent="0" algn="l" rtl="0">
              <a:spcBef>
                <a:spcPts val="0"/>
              </a:spcBef>
              <a:spcAft>
                <a:spcPts val="0"/>
              </a:spcAft>
              <a:buNone/>
            </a:pPr>
            <a:endParaRPr sz="1000" b="1"/>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g1037514dfb9_0_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52" name="Google Shape;752;g1037514dfb9_0_7"/>
          <p:cNvSpPr txBox="1">
            <a:spLocks noGrp="1"/>
          </p:cNvSpPr>
          <p:nvPr>
            <p:ph type="title"/>
          </p:nvPr>
        </p:nvSpPr>
        <p:spPr>
          <a:xfrm>
            <a:off x="457200" y="514350"/>
            <a:ext cx="84030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2800"/>
              <a:t>POC Design: Homepage wireframe concepts to mid fidelity</a:t>
            </a:r>
            <a:endParaRPr sz="2800"/>
          </a:p>
          <a:p>
            <a:pPr marL="0" lvl="0" indent="0" algn="l" rtl="0">
              <a:lnSpc>
                <a:spcPct val="100000"/>
              </a:lnSpc>
              <a:spcBef>
                <a:spcPts val="0"/>
              </a:spcBef>
              <a:spcAft>
                <a:spcPts val="0"/>
              </a:spcAft>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53" name="Google Shape;753;g1037514dfb9_0_7"/>
          <p:cNvSpPr txBox="1"/>
          <p:nvPr/>
        </p:nvSpPr>
        <p:spPr>
          <a:xfrm>
            <a:off x="457200" y="1364850"/>
            <a:ext cx="8229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Deliverable: </a:t>
            </a:r>
            <a:endParaRPr sz="800">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1">
                <a:solidFill>
                  <a:schemeClr val="dk2"/>
                </a:solidFill>
                <a:latin typeface="Source Sans Pro"/>
                <a:ea typeface="Source Sans Pro"/>
                <a:cs typeface="Source Sans Pro"/>
                <a:sym typeface="Source Sans Pro"/>
              </a:rPr>
              <a:t>Captured learnings, impacts/changes, concepts to address user feedback, and recommended next steps in </a:t>
            </a:r>
            <a:r>
              <a:rPr lang="en-US" sz="1000" b="1" u="sng">
                <a:solidFill>
                  <a:schemeClr val="hlink"/>
                </a:solidFill>
                <a:latin typeface="Source Sans Pro"/>
                <a:ea typeface="Source Sans Pro"/>
                <a:cs typeface="Source Sans Pro"/>
                <a:sym typeface="Source Sans Pro"/>
                <a:hlinkClick r:id="rId3"/>
              </a:rPr>
              <a:t>POC Design PPT</a:t>
            </a:r>
            <a:r>
              <a:rPr lang="en-US" sz="1000" b="1">
                <a:solidFill>
                  <a:schemeClr val="dk2"/>
                </a:solidFill>
                <a:latin typeface="Source Sans Pro"/>
                <a:ea typeface="Source Sans Pro"/>
                <a:cs typeface="Source Sans Pro"/>
                <a:sym typeface="Source Sans Pro"/>
              </a:rPr>
              <a:t> (slide 32+)</a:t>
            </a:r>
            <a:endParaRPr sz="1000" b="1">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1">
                <a:solidFill>
                  <a:schemeClr val="dk2"/>
                </a:solidFill>
                <a:latin typeface="Source Sans Pro"/>
                <a:ea typeface="Source Sans Pro"/>
                <a:cs typeface="Source Sans Pro"/>
                <a:sym typeface="Source Sans Pro"/>
              </a:rPr>
              <a:t>Iterated Health Apartment POC Design homepage wireframes including updates based on IA tree test (</a:t>
            </a:r>
            <a:r>
              <a:rPr lang="en-US" sz="1000" b="1" u="sng">
                <a:solidFill>
                  <a:schemeClr val="hlink"/>
                </a:solidFill>
                <a:latin typeface="Source Sans Pro"/>
                <a:ea typeface="Source Sans Pro"/>
                <a:cs typeface="Source Sans Pro"/>
                <a:sym typeface="Source Sans Pro"/>
                <a:hlinkClick r:id="rId4"/>
              </a:rPr>
              <a:t>link here</a:t>
            </a:r>
            <a:r>
              <a:rPr lang="en-US" sz="1000" b="1">
                <a:solidFill>
                  <a:schemeClr val="dk2"/>
                </a:solidFill>
                <a:latin typeface="Source Sans Pro"/>
                <a:ea typeface="Source Sans Pro"/>
                <a:cs typeface="Source Sans Pro"/>
                <a:sym typeface="Source Sans Pro"/>
              </a:rPr>
              <a:t>)</a:t>
            </a:r>
            <a:endParaRPr sz="1000" b="1">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p:txBody>
      </p:sp>
      <p:sp>
        <p:nvSpPr>
          <p:cNvPr id="754" name="Google Shape;754;g1037514dfb9_0_7"/>
          <p:cNvSpPr txBox="1">
            <a:spLocks noGrp="1"/>
          </p:cNvSpPr>
          <p:nvPr>
            <p:ph type="body" idx="1"/>
          </p:nvPr>
        </p:nvSpPr>
        <p:spPr>
          <a:xfrm>
            <a:off x="457200" y="2054925"/>
            <a:ext cx="3962400" cy="257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0" b="1"/>
              <a:t>Captured Learnings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Focus on making unauthenticated content informational</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Organizing informational content to make it easily distinguishable from tasks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Need to make sure things fit in design system and are technically feasible </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Important to distinguish between VA Health Care, Community Care, and My VA (IA concept 3)</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VA is unique in having a lot of self entered health data living alongside data from labs, hospitals, etc.  This can confuse users because it is unusual/unexpected when compared to other health care services</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
        <p:nvSpPr>
          <p:cNvPr id="755" name="Google Shape;755;g1037514dfb9_0_7"/>
          <p:cNvSpPr txBox="1">
            <a:spLocks noGrp="1"/>
          </p:cNvSpPr>
          <p:nvPr>
            <p:ph type="body" idx="1"/>
          </p:nvPr>
        </p:nvSpPr>
        <p:spPr>
          <a:xfrm>
            <a:off x="4572000" y="2054925"/>
            <a:ext cx="3962400" cy="257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0" b="1"/>
              <a:t>Further testing</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Validation of bucket clusters for ease of locating for user</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How to maximize value of resource section v. paired access to information-to-action concept</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Should Health Supplies be accessible from within Health Care section and Pharmacy (think drug delivery device v. colostomy bag)</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Should clear division exist between patient entered data and provider entered data (think home point-of-care testing v. laboratory testing)</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Experiment with word choice (Health v. medical; benefit v. coverage)</a:t>
            </a:r>
            <a:endParaRPr sz="1000"/>
          </a:p>
          <a:p>
            <a:pPr marL="45720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g1037514dfb9_0_1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61" name="Google Shape;761;g1037514dfb9_0_1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2800"/>
              <a:t>POC Design: Review MyVA.gov and prep for OCTO</a:t>
            </a:r>
            <a:endParaRPr sz="2800"/>
          </a:p>
          <a:p>
            <a:pPr marL="0" lvl="0" indent="0" algn="l" rtl="0">
              <a:lnSpc>
                <a:spcPct val="100000"/>
              </a:lnSpc>
              <a:spcBef>
                <a:spcPts val="0"/>
              </a:spcBef>
              <a:spcAft>
                <a:spcPts val="0"/>
              </a:spcAft>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62" name="Google Shape;762;g1037514dfb9_0_13"/>
          <p:cNvSpPr txBox="1"/>
          <p:nvPr/>
        </p:nvSpPr>
        <p:spPr>
          <a:xfrm>
            <a:off x="457200" y="1162050"/>
            <a:ext cx="3910200" cy="24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Deliverable: Captured learnings and impacts in </a:t>
            </a:r>
            <a:r>
              <a:rPr lang="en-US" sz="1000" b="1" u="sng">
                <a:solidFill>
                  <a:schemeClr val="hlink"/>
                </a:solidFill>
                <a:latin typeface="Source Sans Pro"/>
                <a:ea typeface="Source Sans Pro"/>
                <a:cs typeface="Source Sans Pro"/>
                <a:sym typeface="Source Sans Pro"/>
                <a:hlinkClick r:id="rId3"/>
              </a:rPr>
              <a:t>POC Design PPT</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Documented current and potential overlaps between MyVA and the apartment concept, including health care benefits, “profile,” and “records.”</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Captured areas of opportunity for design alignment and consistency in MyVA dashboard</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Suggested next steps for closer collaboration with MyVA</a:t>
            </a: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p:txBody>
      </p:sp>
      <p:pic>
        <p:nvPicPr>
          <p:cNvPr id="763" name="Google Shape;763;g1037514dfb9_0_13"/>
          <p:cNvPicPr preferRelativeResize="0"/>
          <p:nvPr/>
        </p:nvPicPr>
        <p:blipFill rotWithShape="1">
          <a:blip r:embed="rId4">
            <a:alphaModFix/>
          </a:blip>
          <a:srcRect l="4681" r="7158"/>
          <a:stretch/>
        </p:blipFill>
        <p:spPr>
          <a:xfrm>
            <a:off x="4469300" y="1265650"/>
            <a:ext cx="4012976" cy="261220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gfc958776de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69" name="Google Shape;769;gfc958776de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2800"/>
              <a:t>POC Design: Review MyVA.gov and prep for OCTO</a:t>
            </a:r>
            <a:endParaRPr sz="2800"/>
          </a:p>
          <a:p>
            <a:pPr marL="0" lvl="0" indent="0" algn="l" rtl="0">
              <a:lnSpc>
                <a:spcPct val="100000"/>
              </a:lnSpc>
              <a:spcBef>
                <a:spcPts val="0"/>
              </a:spcBef>
              <a:spcAft>
                <a:spcPts val="0"/>
              </a:spcAft>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70" name="Google Shape;770;gfc958776de_0_0"/>
          <p:cNvSpPr txBox="1"/>
          <p:nvPr/>
        </p:nvSpPr>
        <p:spPr>
          <a:xfrm>
            <a:off x="457200" y="1364850"/>
            <a:ext cx="39102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000" b="1">
                <a:solidFill>
                  <a:schemeClr val="dk2"/>
                </a:solidFill>
                <a:latin typeface="Source Sans Pro"/>
                <a:ea typeface="Source Sans Pro"/>
                <a:cs typeface="Source Sans Pro"/>
                <a:sym typeface="Source Sans Pro"/>
              </a:rPr>
              <a:t>Questions:</a:t>
            </a:r>
            <a:endParaRPr sz="1000" b="1">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Where is MyVA in the redesign process?</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Will APT direct to same appointment scheduler as MyVA?</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Will APT Messaging direct to/use same MHV tool as MyVA?</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Will MyVA and APT eventually merge?</a:t>
            </a: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1">
              <a:solidFill>
                <a:schemeClr val="dk2"/>
              </a:solidFill>
              <a:latin typeface="Source Sans Pro"/>
              <a:ea typeface="Source Sans Pro"/>
              <a:cs typeface="Source Sans Pro"/>
              <a:sym typeface="Source Sans Pr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1037514dfb9_0_1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76" name="Google Shape;776;g1037514dfb9_0_1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2800"/>
              <a:t>POC Design: Synthesize navigation system research</a:t>
            </a:r>
            <a:endParaRPr sz="2800"/>
          </a:p>
          <a:p>
            <a:pPr marL="0" lvl="0" indent="0" algn="l" rtl="0">
              <a:lnSpc>
                <a:spcPct val="100000"/>
              </a:lnSpc>
              <a:spcBef>
                <a:spcPts val="0"/>
              </a:spcBef>
              <a:spcAft>
                <a:spcPts val="0"/>
              </a:spcAft>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77" name="Google Shape;777;g1037514dfb9_0_19"/>
          <p:cNvSpPr txBox="1"/>
          <p:nvPr/>
        </p:nvSpPr>
        <p:spPr>
          <a:xfrm>
            <a:off x="457200" y="1364850"/>
            <a:ext cx="4028400" cy="24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3"/>
                  </a:ext>
                </a:extLst>
              </a:rPr>
              <a:t>Deliverable: </a:t>
            </a:r>
            <a:r>
              <a:rPr lang="en-US" sz="10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4"/>
                  </a:ext>
                </a:extLst>
              </a:rPr>
              <a:t>Captured learnings / impacts in </a:t>
            </a:r>
            <a:r>
              <a:rPr lang="en-US" sz="1000" b="1" u="sng">
                <a:solidFill>
                  <a:schemeClr val="hlink"/>
                </a:solidFill>
                <a:latin typeface="Source Sans Pro"/>
                <a:ea typeface="Source Sans Pro"/>
                <a:cs typeface="Source Sans Pro"/>
                <a:sym typeface="Source Sans Pro"/>
                <a:hlinkClick r:id="rId3"/>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5"/>
                  </a:ext>
                </a:extLst>
              </a:rPr>
              <a:t>POC Design PPT</a:t>
            </a:r>
            <a:r>
              <a:rPr lang="en-US" sz="10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6"/>
                  </a:ext>
                </a:extLst>
              </a:rPr>
              <a:t> including impacts on homepage and considerations for Health Apartment POC Design features to be designed in future sprints</a:t>
            </a:r>
            <a:endParaRPr sz="10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7"/>
                </a:ext>
              </a:extLst>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8"/>
                  </a:ext>
                </a:extLst>
              </a:rPr>
              <a:t>Synthesized research into navigation system and uncovered insights, design opportunities, and </a:t>
            </a:r>
            <a:r>
              <a:rPr lang="en-US" sz="1000" u="sng">
                <a:solidFill>
                  <a:schemeClr val="hlink"/>
                </a:solidFill>
                <a:latin typeface="Source Sans Pro"/>
                <a:ea typeface="Source Sans Pro"/>
                <a:cs typeface="Source Sans Pro"/>
                <a:sym typeface="Source Sans Pro"/>
                <a:hlinkClick r:id="rId4"/>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9"/>
                  </a:ext>
                </a:extLst>
              </a:rPr>
              <a:t>impacts on Health Apartment POC Design</a:t>
            </a:r>
            <a:r>
              <a:rPr lang="en-US" sz="10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0"/>
                  </a:ext>
                </a:extLst>
              </a:rPr>
              <a:t> (e.g., homepage and landing pages for auth and not auth key features)</a:t>
            </a:r>
            <a:endParaRPr sz="10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1"/>
                </a:ext>
              </a:extLst>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2"/>
                  </a:ext>
                </a:extLst>
              </a:rPr>
              <a:t>Please refer to IA Design chapter in PPT </a:t>
            </a:r>
            <a:endParaRPr sz="10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3"/>
                </a:ext>
              </a:extLst>
            </a:endParaRPr>
          </a:p>
          <a:p>
            <a:pPr marL="45720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4"/>
                </a:ext>
              </a:extLst>
            </a:endParaRPr>
          </a:p>
          <a:p>
            <a:pPr marL="45720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p:txBody>
      </p:sp>
      <p:pic>
        <p:nvPicPr>
          <p:cNvPr id="778" name="Google Shape;778;g1037514dfb9_0_19" descr="Screen Shot 2021-11-30 at 7.49.34 AM.png"/>
          <p:cNvPicPr preferRelativeResize="0"/>
          <p:nvPr/>
        </p:nvPicPr>
        <p:blipFill>
          <a:blip r:embed="rId5">
            <a:alphaModFix/>
          </a:blip>
          <a:stretch>
            <a:fillRect/>
          </a:stretch>
        </p:blipFill>
        <p:spPr>
          <a:xfrm>
            <a:off x="4638000" y="1296450"/>
            <a:ext cx="4353600" cy="242821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g1037514dfb9_0_2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84" name="Google Shape;784;g1037514dfb9_0_2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2800"/>
              <a:t>POC Design: Define VFS-APT POC acceptance criteria</a:t>
            </a:r>
            <a:endParaRPr sz="2800"/>
          </a:p>
          <a:p>
            <a:pPr marL="0" lvl="0" indent="0" algn="l" rtl="0">
              <a:lnSpc>
                <a:spcPct val="100000"/>
              </a:lnSpc>
              <a:spcBef>
                <a:spcPts val="0"/>
              </a:spcBef>
              <a:spcAft>
                <a:spcPts val="0"/>
              </a:spcAft>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85" name="Google Shape;785;g1037514dfb9_0_25"/>
          <p:cNvSpPr txBox="1"/>
          <p:nvPr/>
        </p:nvSpPr>
        <p:spPr>
          <a:xfrm>
            <a:off x="457200" y="1276350"/>
            <a:ext cx="3910200" cy="24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Deliverable: Updates to </a:t>
            </a:r>
            <a:r>
              <a:rPr lang="en-US" sz="1000" b="1" u="sng">
                <a:solidFill>
                  <a:schemeClr val="hlink"/>
                </a:solidFill>
                <a:latin typeface="Source Sans Pro"/>
                <a:ea typeface="Source Sans Pro"/>
                <a:cs typeface="Source Sans Pro"/>
                <a:sym typeface="Source Sans Pro"/>
                <a:hlinkClick r:id="rId3"/>
              </a:rPr>
              <a:t>POC Design PPT</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Reviewed and synthesized various research reports and conversations notes to consolidate priorities, effort levels, and capabilities</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Developed proposed POC features for feedback / alignment</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Conducted meeting with Ryan Thurwell per Lauren’s guidance </a:t>
            </a: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p:txBody>
      </p:sp>
      <p:sp>
        <p:nvSpPr>
          <p:cNvPr id="786" name="Google Shape;786;g1037514dfb9_0_25"/>
          <p:cNvSpPr/>
          <p:nvPr/>
        </p:nvSpPr>
        <p:spPr>
          <a:xfrm>
            <a:off x="5075225" y="1325750"/>
            <a:ext cx="3099600" cy="1474500"/>
          </a:xfrm>
          <a:prstGeom prst="rect">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Proposed POC features:</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AutoNum type="arabicPeriod"/>
            </a:pPr>
            <a:r>
              <a:rPr lang="en-US">
                <a:latin typeface="Source Sans Pro"/>
                <a:ea typeface="Source Sans Pro"/>
                <a:cs typeface="Source Sans Pro"/>
                <a:sym typeface="Source Sans Pro"/>
              </a:rPr>
              <a:t>Homepage</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AutoNum type="arabicPeriod"/>
            </a:pPr>
            <a:r>
              <a:rPr lang="en-US">
                <a:latin typeface="Source Sans Pro"/>
                <a:ea typeface="Source Sans Pro"/>
                <a:cs typeface="Source Sans Pro"/>
                <a:sym typeface="Source Sans Pro"/>
              </a:rPr>
              <a:t>Appointments (scheduling)</a:t>
            </a:r>
            <a:endParaRPr>
              <a:latin typeface="Source Sans Pro"/>
              <a:ea typeface="Source Sans Pro"/>
              <a:cs typeface="Source Sans Pro"/>
              <a:sym typeface="Source Sans Pro"/>
            </a:endParaRPr>
          </a:p>
          <a:p>
            <a:pPr marL="457200" lvl="0" indent="-317500" algn="l" rtl="0">
              <a:spcBef>
                <a:spcPts val="0"/>
              </a:spcBef>
              <a:spcAft>
                <a:spcPts val="0"/>
              </a:spcAft>
              <a:buSzPts val="1400"/>
              <a:buFont typeface="Source Sans Pro"/>
              <a:buAutoNum type="arabicPeriod"/>
            </a:pPr>
            <a:r>
              <a:rPr lang="en-US">
                <a:latin typeface="Source Sans Pro"/>
                <a:ea typeface="Source Sans Pro"/>
                <a:cs typeface="Source Sans Pro"/>
                <a:sym typeface="Source Sans Pro"/>
              </a:rPr>
              <a:t>Messaging</a:t>
            </a:r>
            <a:endParaRPr>
              <a:latin typeface="Source Sans Pro"/>
              <a:ea typeface="Source Sans Pro"/>
              <a:cs typeface="Source Sans Pro"/>
              <a:sym typeface="Source Sans Pr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g102e21c17b7_0_1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92" name="Google Shape;792;g102e21c17b7_0_1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2800"/>
              <a:t>POC Design: Define VFS-APT POC acceptance criteria</a:t>
            </a:r>
            <a:endParaRPr sz="2800"/>
          </a:p>
          <a:p>
            <a:pPr marL="0" lvl="0" indent="0" algn="l" rtl="0">
              <a:lnSpc>
                <a:spcPct val="100000"/>
              </a:lnSpc>
              <a:spcBef>
                <a:spcPts val="0"/>
              </a:spcBef>
              <a:spcAft>
                <a:spcPts val="0"/>
              </a:spcAft>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93" name="Google Shape;793;g102e21c17b7_0_19"/>
          <p:cNvSpPr txBox="1"/>
          <p:nvPr/>
        </p:nvSpPr>
        <p:spPr>
          <a:xfrm>
            <a:off x="457200" y="1364850"/>
            <a:ext cx="43635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000" b="1">
                <a:solidFill>
                  <a:schemeClr val="dk2"/>
                </a:solidFill>
                <a:latin typeface="Source Sans Pro"/>
                <a:ea typeface="Source Sans Pro"/>
                <a:cs typeface="Source Sans Pro"/>
                <a:sym typeface="Source Sans Pro"/>
              </a:rPr>
              <a:t>Next Steps</a:t>
            </a:r>
            <a:endParaRPr sz="1000" b="1">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Finalize POC feature acceptance with VA PO, Design Lead and Executive Sponsor</a:t>
            </a:r>
            <a:endParaRPr sz="1000">
              <a:solidFill>
                <a:schemeClr val="dk2"/>
              </a:solidFill>
              <a:latin typeface="Source Sans Pro"/>
              <a:ea typeface="Source Sans Pro"/>
              <a:cs typeface="Source Sans Pro"/>
              <a:sym typeface="Source Sans Pro"/>
            </a:endParaRPr>
          </a:p>
          <a:p>
            <a:pPr marL="91440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r>
              <a:rPr lang="en-US" sz="1000" b="1">
                <a:solidFill>
                  <a:schemeClr val="dk2"/>
                </a:solidFill>
                <a:latin typeface="Source Sans Pro"/>
                <a:ea typeface="Source Sans Pro"/>
                <a:cs typeface="Source Sans Pro"/>
                <a:sym typeface="Source Sans Pro"/>
              </a:rPr>
              <a:t>Remaining questions</a:t>
            </a:r>
            <a:endParaRPr sz="1000" b="1">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Where and when is the handoff between Apartment and VAOS?</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What is our direction on navigation?</a:t>
            </a: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p:txBody>
      </p:sp>
      <p:pic>
        <p:nvPicPr>
          <p:cNvPr id="794" name="Google Shape;794;g102e21c17b7_0_19"/>
          <p:cNvPicPr preferRelativeResize="0"/>
          <p:nvPr/>
        </p:nvPicPr>
        <p:blipFill>
          <a:blip r:embed="rId3">
            <a:alphaModFix/>
          </a:blip>
          <a:stretch>
            <a:fillRect/>
          </a:stretch>
        </p:blipFill>
        <p:spPr>
          <a:xfrm>
            <a:off x="4633500" y="1276350"/>
            <a:ext cx="4018499" cy="293146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f69b283f39_0_402"/>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228600" marR="0" lvl="0" indent="-165100" algn="l" rtl="0">
              <a:lnSpc>
                <a:spcPct val="120000"/>
              </a:lnSpc>
              <a:spcBef>
                <a:spcPts val="600"/>
              </a:spcBef>
              <a:spcAft>
                <a:spcPts val="0"/>
              </a:spcAft>
              <a:buSzPts val="1400"/>
              <a:buChar char="•"/>
            </a:pPr>
            <a:r>
              <a:rPr lang="en-US" sz="1400"/>
              <a:t>CLIN 0001AA: Delivery Report</a:t>
            </a:r>
            <a:endParaRPr sz="1400"/>
          </a:p>
          <a:p>
            <a:pPr marL="228600" marR="0" lvl="0" indent="-165100" algn="l" rtl="0">
              <a:lnSpc>
                <a:spcPct val="120000"/>
              </a:lnSpc>
              <a:spcBef>
                <a:spcPts val="600"/>
              </a:spcBef>
              <a:spcAft>
                <a:spcPts val="0"/>
              </a:spcAft>
              <a:buSzPts val="1400"/>
              <a:buChar char="•"/>
            </a:pPr>
            <a:r>
              <a:rPr lang="en-US" sz="1400"/>
              <a:t>CLIN 0001AB: Monitoring Report</a:t>
            </a:r>
            <a:endParaRPr sz="1400"/>
          </a:p>
          <a:p>
            <a:pPr marL="228600" marR="0" lvl="0" indent="-165100" algn="l" rtl="0">
              <a:lnSpc>
                <a:spcPct val="120000"/>
              </a:lnSpc>
              <a:spcBef>
                <a:spcPts val="600"/>
              </a:spcBef>
              <a:spcAft>
                <a:spcPts val="0"/>
              </a:spcAft>
              <a:buSzPts val="1400"/>
              <a:buChar char="•"/>
            </a:pPr>
            <a:r>
              <a:rPr lang="en-US" sz="1400"/>
              <a:t>CLIN 0001AC: Contractor’s Progress, Status and Management Report</a:t>
            </a:r>
            <a:endParaRPr sz="1400"/>
          </a:p>
          <a:p>
            <a:pPr marL="228600" marR="0" lvl="0" indent="-165100" algn="l" rtl="0">
              <a:lnSpc>
                <a:spcPct val="120000"/>
              </a:lnSpc>
              <a:spcBef>
                <a:spcPts val="600"/>
              </a:spcBef>
              <a:spcAft>
                <a:spcPts val="0"/>
              </a:spcAft>
              <a:buSzPts val="1400"/>
              <a:buChar char="•"/>
            </a:pPr>
            <a:r>
              <a:rPr lang="en-US" sz="1400"/>
              <a:t>CLIN 0001AD: Status of Government Furnished Equipment Report</a:t>
            </a:r>
            <a:endParaRPr sz="1400"/>
          </a:p>
          <a:p>
            <a:pPr marL="228600" marR="0" lvl="0" indent="-165100" algn="l" rtl="0">
              <a:lnSpc>
                <a:spcPct val="120000"/>
              </a:lnSpc>
              <a:spcBef>
                <a:spcPts val="600"/>
              </a:spcBef>
              <a:spcAft>
                <a:spcPts val="0"/>
              </a:spcAft>
              <a:buSzPts val="1400"/>
              <a:buChar char="•"/>
            </a:pPr>
            <a:r>
              <a:rPr lang="en-US" sz="1400"/>
              <a:t>CLIN 0001AE: Personnel Contractor Manpower Report</a:t>
            </a:r>
            <a:endParaRPr sz="1400"/>
          </a:p>
          <a:p>
            <a:pPr marL="228600" marR="0" lvl="0" indent="-165100" algn="l" rtl="0">
              <a:lnSpc>
                <a:spcPct val="120000"/>
              </a:lnSpc>
              <a:spcBef>
                <a:spcPts val="600"/>
              </a:spcBef>
              <a:spcAft>
                <a:spcPts val="0"/>
              </a:spcAft>
              <a:buSzPts val="1400"/>
              <a:buChar char="•"/>
            </a:pPr>
            <a:r>
              <a:rPr lang="en-US" sz="1400"/>
              <a:t>CLIN 0001AF: Contractor Staff Roster</a:t>
            </a:r>
            <a:endParaRPr sz="1400"/>
          </a:p>
        </p:txBody>
      </p:sp>
      <p:sp>
        <p:nvSpPr>
          <p:cNvPr id="337" name="Google Shape;337;gf69b283f39_0_40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Reporting Requirements</a:t>
            </a:r>
            <a:endParaRPr/>
          </a:p>
        </p:txBody>
      </p:sp>
      <p:sp>
        <p:nvSpPr>
          <p:cNvPr id="338" name="Google Shape;338;gf69b283f39_0_40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1037514dfb9_0_3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00" name="Google Shape;800;g1037514dfb9_0_3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None/>
            </a:pPr>
            <a:r>
              <a:rPr lang="en-US" sz="2800"/>
              <a:t>POC Design: VA.gov exploration </a:t>
            </a:r>
            <a:endParaRPr sz="2800"/>
          </a:p>
          <a:p>
            <a:pPr marL="0" lvl="0" indent="0" algn="l" rtl="0">
              <a:lnSpc>
                <a:spcPct val="100000"/>
              </a:lnSpc>
              <a:spcBef>
                <a:spcPts val="0"/>
              </a:spcBef>
              <a:spcAft>
                <a:spcPts val="0"/>
              </a:spcAft>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801" name="Google Shape;801;g1037514dfb9_0_31"/>
          <p:cNvSpPr txBox="1"/>
          <p:nvPr/>
        </p:nvSpPr>
        <p:spPr>
          <a:xfrm>
            <a:off x="457200" y="1364850"/>
            <a:ext cx="8086200" cy="24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Deliverable: </a:t>
            </a:r>
            <a:endParaRPr sz="1000" b="1">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a:solidFill>
                  <a:schemeClr val="dk2"/>
                </a:solidFill>
                <a:latin typeface="Source Sans Pro"/>
                <a:ea typeface="Source Sans Pro"/>
                <a:cs typeface="Source Sans Pro"/>
                <a:sym typeface="Source Sans Pro"/>
              </a:rPr>
              <a:t>Captured learnings and impacts in </a:t>
            </a:r>
            <a:r>
              <a:rPr lang="en-US" sz="1000" b="1" u="sng">
                <a:solidFill>
                  <a:schemeClr val="hlink"/>
                </a:solidFill>
                <a:latin typeface="Source Sans Pro"/>
                <a:ea typeface="Source Sans Pro"/>
                <a:cs typeface="Source Sans Pro"/>
                <a:sym typeface="Source Sans Pro"/>
                <a:hlinkClick r:id="rId3"/>
              </a:rPr>
              <a:t>POC Design PPT</a:t>
            </a:r>
            <a:r>
              <a:rPr lang="en-US" sz="1000" b="1">
                <a:solidFill>
                  <a:schemeClr val="dk2"/>
                </a:solidFill>
                <a:latin typeface="Source Sans Pro"/>
                <a:ea typeface="Source Sans Pro"/>
                <a:cs typeface="Source Sans Pro"/>
                <a:sym typeface="Source Sans Pro"/>
              </a:rPr>
              <a:t> </a:t>
            </a:r>
            <a:endParaRPr sz="1000" b="1">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a:solidFill>
                  <a:schemeClr val="dk2"/>
                </a:solidFill>
                <a:latin typeface="Source Sans Pro"/>
                <a:ea typeface="Source Sans Pro"/>
                <a:cs typeface="Source Sans Pro"/>
                <a:sym typeface="Source Sans Pro"/>
              </a:rPr>
              <a:t>Incorporated VA.gov user research / testing processes, methods, and tool into </a:t>
            </a:r>
            <a:r>
              <a:rPr lang="en-US" sz="1000" b="1" u="sng">
                <a:solidFill>
                  <a:schemeClr val="hlink"/>
                </a:solidFill>
                <a:latin typeface="Source Sans Pro"/>
                <a:ea typeface="Source Sans Pro"/>
                <a:cs typeface="Source Sans Pro"/>
                <a:sym typeface="Source Sans Pro"/>
                <a:hlinkClick r:id="rId3"/>
              </a:rPr>
              <a:t>POC Design PPT </a:t>
            </a:r>
            <a:r>
              <a:rPr lang="en-US" sz="1000" b="1">
                <a:solidFill>
                  <a:schemeClr val="dk2"/>
                </a:solidFill>
                <a:latin typeface="Source Sans Pro"/>
                <a:ea typeface="Source Sans Pro"/>
                <a:cs typeface="Source Sans Pro"/>
                <a:sym typeface="Source Sans Pro"/>
              </a:rPr>
              <a:t>and </a:t>
            </a:r>
            <a:r>
              <a:rPr lang="en-US" sz="1000" b="1" u="sng">
                <a:solidFill>
                  <a:schemeClr val="hlink"/>
                </a:solidFill>
                <a:latin typeface="Source Sans Pro"/>
                <a:ea typeface="Source Sans Pro"/>
                <a:cs typeface="Source Sans Pro"/>
                <a:sym typeface="Source Sans Pro"/>
                <a:hlinkClick r:id="rId4"/>
              </a:rPr>
              <a:t>Product Roadmap</a:t>
            </a:r>
            <a:endParaRPr sz="1000" b="1">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b="1">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 Please refer to IA Tree Test research methodology in PPT and applied learnings</a:t>
            </a: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g1037514dfb9_0_3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07" name="Google Shape;807;g1037514dfb9_0_3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2800"/>
              <a:t>Collaboration Cycle: Design intent</a:t>
            </a:r>
            <a:endParaRPr sz="2800"/>
          </a:p>
        </p:txBody>
      </p:sp>
      <p:sp>
        <p:nvSpPr>
          <p:cNvPr id="808" name="Google Shape;808;g1037514dfb9_0_37"/>
          <p:cNvSpPr txBox="1"/>
          <p:nvPr/>
        </p:nvSpPr>
        <p:spPr>
          <a:xfrm>
            <a:off x="457200" y="2102025"/>
            <a:ext cx="3910200" cy="246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1">
                <a:solidFill>
                  <a:schemeClr val="dk2"/>
                </a:solidFill>
                <a:latin typeface="Source Sans Pro"/>
                <a:ea typeface="Source Sans Pro"/>
                <a:cs typeface="Source Sans Pro"/>
                <a:sym typeface="Source Sans Pro"/>
              </a:rPr>
              <a:t>Insights</a:t>
            </a:r>
            <a:endParaRPr sz="1000" b="1">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Landscape of My VA , Mobile, and notification functions remain undetermined and final decisions could affect  homepage design content decisions</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Emphasized that we focus on deeper levels then return to homepage when higher level collaborative decisions are finalized</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Test design schemes using adaptability settings (specifically 400% zoom and how items should shake out)</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Use economy of word choice to save space</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Think through notification scheme (all v. focus for content page)</a:t>
            </a:r>
            <a:endParaRPr sz="1000">
              <a:solidFill>
                <a:schemeClr val="dk2"/>
              </a:solidFill>
              <a:latin typeface="Source Sans Pro"/>
              <a:ea typeface="Source Sans Pro"/>
              <a:cs typeface="Source Sans Pro"/>
              <a:sym typeface="Source Sans Pro"/>
            </a:endParaRPr>
          </a:p>
        </p:txBody>
      </p:sp>
      <p:sp>
        <p:nvSpPr>
          <p:cNvPr id="809" name="Google Shape;809;g1037514dfb9_0_37"/>
          <p:cNvSpPr txBox="1"/>
          <p:nvPr/>
        </p:nvSpPr>
        <p:spPr>
          <a:xfrm>
            <a:off x="4572000" y="2102025"/>
            <a:ext cx="3910200" cy="23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Next steps</a:t>
            </a:r>
            <a:endParaRPr sz="1000" b="1">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Continue with Sprint 6 plan to test iterate, retest current homepage designs to settle into preferred design plan for MVP</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Evaluate current and developing wireframe designs for cursory adaptability</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Brainstorm notification needs for work product.</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Convene meeting with Ryan Thurlwell (USDS DEPO design Lead), VA-PO, product owner, and development team to discuss current product and collaboration timeline with other teams.</a:t>
            </a: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p:txBody>
      </p:sp>
      <p:sp>
        <p:nvSpPr>
          <p:cNvPr id="810" name="Google Shape;810;g1037514dfb9_0_37"/>
          <p:cNvSpPr txBox="1"/>
          <p:nvPr/>
        </p:nvSpPr>
        <p:spPr>
          <a:xfrm>
            <a:off x="457200" y="1144050"/>
            <a:ext cx="802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a:solidFill>
                  <a:schemeClr val="dk2"/>
                </a:solidFill>
                <a:latin typeface="Source Sans Pro"/>
                <a:ea typeface="Source Sans Pro"/>
                <a:cs typeface="Source Sans Pro"/>
                <a:sym typeface="Source Sans Pro"/>
              </a:rPr>
              <a:t>Deliverable: Updates to POC design PPT</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Scheduled and conducted meeting with Ryan Thurlwell 11/29</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Reviewed work to date with positive comments on mid fidelity wireframes for auth / unauth home pages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104871e8e8a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16" name="Google Shape;816;g104871e8e8a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5 Update </a:t>
            </a:r>
            <a:endParaRPr/>
          </a:p>
        </p:txBody>
      </p:sp>
      <p:sp>
        <p:nvSpPr>
          <p:cNvPr id="817" name="Google Shape;817;g104871e8e8a_0_0"/>
          <p:cNvSpPr txBox="1"/>
          <p:nvPr/>
        </p:nvSpPr>
        <p:spPr>
          <a:xfrm>
            <a:off x="464100" y="1261425"/>
            <a:ext cx="38883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IA Tree Test synthesis </a:t>
            </a:r>
            <a:endParaRPr sz="800" b="1">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Synthesized IA tree test results; identified HMW opportunities for design 11/18</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Shared mural with design team 11/18 for inclusion in potential concepts 11/19</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Tightened IA on sitemap 11/22</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Homepage wireframe concepts to mid fidelity</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Secured access and training on Sketch for development team 11/17</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Developed multiple low-fi prototype concepts for consideration 11/18</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Aligned and selected top 3 prototype design concepts to develop to mid-fi 11/19</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Developed mid-fi wireframes for concept 1 11/22</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Developed mid-fi wireframe and navigation considerations concept 2 11/23</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Evolved mid-fi wireframes concept A w/ navigation, and developed concept 3 with navigation considerations 11/24</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mid-fi wireframes for concept 3 and completed PPT 11/29</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MyVA.gov research and OCTO engagement prep</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Initiated research into MyVA 11/24</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Synthesized research (impacts / overlaps) 11/29</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Navigation research synthesis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navigation review of MHV and included in conceptual wireframes 11/22</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deepdive into previous user tests and concepts for earliest work on MHV for potential insights / inclusion with current POC 11/24</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Finalized research report into mural and PPT items 11/29</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p:txBody>
      </p:sp>
      <p:sp>
        <p:nvSpPr>
          <p:cNvPr id="818" name="Google Shape;818;g104871e8e8a_0_0"/>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819" name="Google Shape;819;g104871e8e8a_0_0"/>
          <p:cNvSpPr txBox="1"/>
          <p:nvPr/>
        </p:nvSpPr>
        <p:spPr>
          <a:xfrm>
            <a:off x="4572000" y="1261425"/>
            <a:ext cx="3888300" cy="292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Health Apartment POC Acceptance Criteria</a:t>
            </a:r>
            <a:endParaRPr sz="800" b="1">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meeting with VA PO to discuss wavetops of POC Acceptance criteria 11/23</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Reviewed and synthesized various research reports and conversations notes to consolidate priorities, effort levels, and capabilities 11/26</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Developed proposed POC features for feedback / alignment 11/29</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meeting with Ryan Thurwell per Lauren’s guidance</a:t>
            </a:r>
            <a:r>
              <a:rPr lang="en-US" sz="1000">
                <a:solidFill>
                  <a:schemeClr val="dk2"/>
                </a:solidFill>
                <a:latin typeface="Source Sans Pro"/>
                <a:ea typeface="Source Sans Pro"/>
                <a:cs typeface="Source Sans Pro"/>
                <a:sym typeface="Source Sans Pro"/>
              </a:rPr>
              <a:t> 11/29</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800" b="1">
                <a:solidFill>
                  <a:schemeClr val="dk2"/>
                </a:solidFill>
                <a:latin typeface="Source Sans Pro"/>
                <a:ea typeface="Source Sans Pro"/>
                <a:cs typeface="Source Sans Pro"/>
                <a:sym typeface="Source Sans Pro"/>
              </a:rPr>
              <a:t>VA.gov exploration</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Implemented VA.gov research methodology and result synthesis into IA tree test 11/23</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Collaboration cycle, design intent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Researched collaboration cycle requirements 11/18</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meeting  with Shira from VA Platform Support (collab kickoff delayed for MVP) </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Researched checkpoint criteria and created phased checklist x 2  11/19</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Messaged Ryan Thurlwell 11/22; OOO for holiday rtn 11/29</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Created additional checkpoint criteria checklist x1 11/23</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introductory meeting with Ryan Thurlwell and captured insights and next steps for consideration in future sprints 11/29</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g10224e842bd_0_32"/>
          <p:cNvSpPr txBox="1"/>
          <p:nvPr/>
        </p:nvSpPr>
        <p:spPr>
          <a:xfrm>
            <a:off x="457200" y="920950"/>
            <a:ext cx="8229600" cy="192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Sprint Dates: </a:t>
            </a:r>
            <a:r>
              <a:rPr lang="en-US" sz="900">
                <a:solidFill>
                  <a:schemeClr val="dk2"/>
                </a:solidFill>
                <a:latin typeface="Source Sans Pro"/>
                <a:ea typeface="Source Sans Pro"/>
                <a:cs typeface="Source Sans Pro"/>
                <a:sym typeface="Source Sans Pro"/>
              </a:rPr>
              <a:t>11/17/2021-11/30/2021</a:t>
            </a:r>
            <a:endParaRPr sz="9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9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5"/>
                  </a:ext>
                </a:extLst>
              </a:rPr>
              <a:t>Sprint </a:t>
            </a:r>
            <a:r>
              <a:rPr lang="en-US" sz="900" b="1">
                <a:solidFill>
                  <a:schemeClr val="dk2"/>
                </a:solidFill>
                <a:latin typeface="Source Sans Pro"/>
                <a:ea typeface="Source Sans Pro"/>
                <a:cs typeface="Source Sans Pro"/>
                <a:sym typeface="Source Sans Pro"/>
              </a:rPr>
              <a:t>Goals</a:t>
            </a:r>
            <a:r>
              <a:rPr lang="en-US" sz="900">
                <a:solidFill>
                  <a:schemeClr val="dk2"/>
                </a:solidFill>
                <a:latin typeface="Source Sans Pro"/>
                <a:ea typeface="Source Sans Pro"/>
                <a:cs typeface="Source Sans Pro"/>
                <a:sym typeface="Source Sans Pro"/>
              </a:rPr>
              <a:t>: Make progress toward Health Apartment POC through evolving sitemap and initial mid fidelity homepage concepts with navigation implications and design consideration from IA tree test, VA.gov / MyVA.gov research.  Consolidate research and questions for MyVA.gov OCTO engagement. Align on VA product checkpoint / tollgate expectations and health apartment POC acceptance criteria.</a:t>
            </a:r>
            <a:endParaRPr sz="9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6"/>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POC Design: IA Tree Test synthesis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POC Design: Homepage wireframe concepts to mid fidelity</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POC Design: MyVA.gov research and OCTO engagement prep</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POC Design: Navigation research synthesis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POC Design: Health Apartment POC acceptance Criteria</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POC Design: VA.gov exploration</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Collaboration cycle: Design intent</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100" b="0" i="1" u="none" strike="noStrike" cap="none">
              <a:solidFill>
                <a:schemeClr val="dk2"/>
              </a:solidFill>
              <a:latin typeface="Source Sans Pro"/>
              <a:ea typeface="Source Sans Pro"/>
              <a:cs typeface="Source Sans Pro"/>
              <a:sym typeface="Source Sans Pro"/>
            </a:endParaRPr>
          </a:p>
        </p:txBody>
      </p:sp>
      <p:sp>
        <p:nvSpPr>
          <p:cNvPr id="825" name="Google Shape;825;g10224e842bd_0_3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826" name="Google Shape;826;g10224e842bd_0_32"/>
          <p:cNvGraphicFramePr/>
          <p:nvPr/>
        </p:nvGraphicFramePr>
        <p:xfrm>
          <a:off x="568101" y="2749626"/>
          <a:ext cx="3000000" cy="3000000"/>
        </p:xfrm>
        <a:graphic>
          <a:graphicData uri="http://schemas.openxmlformats.org/drawingml/2006/table">
            <a:tbl>
              <a:tblPr firstRow="1" bandRow="1">
                <a:noFill/>
                <a:tableStyleId>{04B43867-3A1F-4ADA-8E2A-0590061AFCAF}</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199775">
                <a:tc>
                  <a:txBody>
                    <a:bodyPr/>
                    <a:lstStyle/>
                    <a:p>
                      <a:pPr marL="0" marR="0" lvl="0" indent="0" algn="l" rtl="0">
                        <a:lnSpc>
                          <a:spcPct val="100000"/>
                        </a:lnSpc>
                        <a:spcBef>
                          <a:spcPts val="0"/>
                        </a:spcBef>
                        <a:spcAft>
                          <a:spcPts val="0"/>
                        </a:spcAft>
                        <a:buClr>
                          <a:srgbClr val="000000"/>
                        </a:buClr>
                        <a:buSzPts val="1000"/>
                        <a:buFont typeface="Arial"/>
                        <a:buNone/>
                      </a:pPr>
                      <a:r>
                        <a:rPr lang="en-US" sz="800" b="1">
                          <a:solidFill>
                            <a:schemeClr val="dk2"/>
                          </a:solidFill>
                          <a:latin typeface="Source Sans Pro"/>
                          <a:ea typeface="Source Sans Pro"/>
                          <a:cs typeface="Source Sans Pro"/>
                          <a:sym typeface="Source Sans Pro"/>
                        </a:rPr>
                        <a:t>Deliverables:</a:t>
                      </a: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98525">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POC Design PPT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Synthesized, captured, annotated  IA tree test results and impacts on components / features for wireframe development</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Identified impacts and overlaps of MyVA product on POC design</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Defined objectives, questions, and activities to guide future interaction with myVA team</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Captured VA.gov research, process, methods, tools, and feedback / changes for POC design </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Synthesized navigation system research with insights, design opportunities, and impacts on POC design features </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Captured design insights and next steps Ryan Thurlwell USDS DEPO Design Lead </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985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Homepage concepts (mid-fidelity) Sketch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User feedback from IA tree test incorporated into </a:t>
                      </a:r>
                      <a:r>
                        <a:rPr lang="en-US" sz="800" b="1">
                          <a:solidFill>
                            <a:srgbClr val="E9304D"/>
                          </a:solidFill>
                          <a:latin typeface="Source Sans Pro"/>
                          <a:ea typeface="Source Sans Pro"/>
                          <a:cs typeface="Source Sans Pro"/>
                          <a:sym typeface="Source Sans Pro"/>
                        </a:rPr>
                        <a:t>3</a:t>
                      </a:r>
                      <a:r>
                        <a:rPr lang="en-US" sz="800">
                          <a:solidFill>
                            <a:schemeClr val="dk2"/>
                          </a:solidFill>
                          <a:latin typeface="Source Sans Pro"/>
                          <a:ea typeface="Source Sans Pro"/>
                          <a:cs typeface="Source Sans Pro"/>
                          <a:sym typeface="Source Sans Pro"/>
                        </a:rPr>
                        <a:t> Sketch homepage wireframe concepts (auth/non-auth, mobile/desktop)</a:t>
                      </a:r>
                      <a:endParaRPr sz="800">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Annotated in mural impacts on components / features for deeper level wireframes for consideration in future sprints</a:t>
                      </a:r>
                      <a:endParaRPr sz="800">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Synthesized navigation system research into mid level fidelity wireframes; identifying breaks</a:t>
                      </a:r>
                      <a:endParaRPr sz="800">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Identified navigation points where system will be broken</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0005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Evolved sitemap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Updated sitemap (v4) to include insights from IA tree test synthesis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49150">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VA-PO engagement</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Invited VA-PO &amp; VA design lead to 3 design discussions per sprint</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Invited VA-PO to PM synch twice a week</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Captured feedback and requested changes for design consideration in current and future sprints</a:t>
                      </a:r>
                      <a:endParaRPr sz="800">
                        <a:solidFill>
                          <a:schemeClr val="dk2"/>
                        </a:solidFill>
                        <a:latin typeface="Source Sans Pro"/>
                        <a:ea typeface="Source Sans Pro"/>
                        <a:cs typeface="Source Sans Pro"/>
                        <a:sym typeface="Source Sans Pro"/>
                      </a:endParaRPr>
                    </a:p>
                    <a:p>
                      <a:pPr marL="171450" lvl="0" indent="-16510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Defined &amp; confirmed acceptance criteria for health apartment POC design and incorporated into roadmap</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27" name="Google Shape;827;g10224e842bd_0_32"/>
          <p:cNvSpPr txBox="1"/>
          <p:nvPr/>
        </p:nvSpPr>
        <p:spPr>
          <a:xfrm>
            <a:off x="4018725" y="1564325"/>
            <a:ext cx="3807000" cy="1185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Focused </a:t>
            </a:r>
            <a:r>
              <a:rPr lang="en-US" sz="9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7"/>
                  </a:ext>
                </a:extLst>
              </a:rPr>
              <a:t>Epics</a:t>
            </a:r>
            <a:r>
              <a:rPr lang="en-US" sz="900" b="1">
                <a:solidFill>
                  <a:schemeClr val="dk2"/>
                </a:solidFill>
                <a:latin typeface="Source Sans Pro"/>
                <a:ea typeface="Source Sans Pro"/>
                <a:cs typeface="Source Sans Pro"/>
                <a:sym typeface="Source Sans Pro"/>
              </a:rPr>
              <a:t> (Acceptance)</a:t>
            </a:r>
            <a:endParaRPr sz="900" b="1" i="0" u="none" strike="noStrike" cap="none">
              <a:solidFill>
                <a:srgbClr val="595959"/>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POC Design: IA Tree Test synthesis</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POC Design: Homepage wireframe concepts to mid fidelity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POC Design: MyVA.gov research and OCTO engagement prep</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POC Design: Navigation research synthesis</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POC Design: Health Apartment POC acceptance Criteria</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POC Design: VA.gov exploration and integration options</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a:t>
            </a:r>
            <a:r>
              <a:rPr lang="en-US" sz="800" strike="sngStrik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8"/>
                  </a:ext>
                </a:extLst>
              </a:rPr>
              <a:t>Collaboration Cycle: Design intent</a:t>
            </a:r>
            <a:r>
              <a:rPr lang="en-US" sz="800">
                <a:solidFill>
                  <a:schemeClr val="dk2"/>
                </a:solidFill>
                <a:latin typeface="Source Sans Pro"/>
                <a:ea typeface="Source Sans Pro"/>
                <a:cs typeface="Source Sans Pro"/>
                <a:sym typeface="Source Sans Pro"/>
              </a:rPr>
              <a:t> </a:t>
            </a:r>
            <a:r>
              <a:rPr lang="en-US" sz="800" b="1">
                <a:solidFill>
                  <a:srgbClr val="FF0000"/>
                </a:solidFill>
                <a:latin typeface="Source Sans Pro"/>
                <a:ea typeface="Source Sans Pro"/>
                <a:cs typeface="Source Sans Pro"/>
                <a:sym typeface="Source Sans Pro"/>
              </a:rPr>
              <a:t>Stakeholder engagement: USDS Design Lead </a:t>
            </a:r>
            <a:endParaRPr sz="900" b="1" i="1" u="sng" strike="noStrike" cap="none">
              <a:solidFill>
                <a:srgbClr val="FF0000"/>
              </a:solidFill>
              <a:latin typeface="Source Sans Pro"/>
              <a:ea typeface="Source Sans Pro"/>
              <a:cs typeface="Source Sans Pro"/>
              <a:sym typeface="Source Sans Pro"/>
            </a:endParaRPr>
          </a:p>
        </p:txBody>
      </p:sp>
      <p:sp>
        <p:nvSpPr>
          <p:cNvPr id="828" name="Google Shape;828;g10224e842bd_0_3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Acceptance </a:t>
            </a:r>
            <a:endParaRPr b="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f69b283f39_4_630"/>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Source Sans Pro"/>
              <a:buNone/>
            </a:pPr>
            <a:r>
              <a:rPr lang="en-US"/>
              <a:t>Show me, don’t tell me: Project Risks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gf69b283f39_4_26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39" name="Google Shape;839;gf69b283f39_4_26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Project Risks and Mitigation Strategies</a:t>
            </a:r>
            <a:endParaRPr sz="3200" b="0"/>
          </a:p>
        </p:txBody>
      </p:sp>
      <p:graphicFrame>
        <p:nvGraphicFramePr>
          <p:cNvPr id="840" name="Google Shape;840;gf69b283f39_4_262"/>
          <p:cNvGraphicFramePr/>
          <p:nvPr/>
        </p:nvGraphicFramePr>
        <p:xfrm>
          <a:off x="566928" y="1026477"/>
          <a:ext cx="3000000" cy="3000000"/>
        </p:xfrm>
        <a:graphic>
          <a:graphicData uri="http://schemas.openxmlformats.org/drawingml/2006/table">
            <a:tbl>
              <a:tblPr>
                <a:noFill/>
                <a:tableStyleId>{7BCE54F0-2938-4BD0-B934-A97A592CB955}</a:tableStyleId>
              </a:tblPr>
              <a:tblGrid>
                <a:gridCol w="2886600">
                  <a:extLst>
                    <a:ext uri="{9D8B030D-6E8A-4147-A177-3AD203B41FA5}">
                      <a16:colId xmlns:a16="http://schemas.microsoft.com/office/drawing/2014/main" val="20000"/>
                    </a:ext>
                  </a:extLst>
                </a:gridCol>
                <a:gridCol w="2222650">
                  <a:extLst>
                    <a:ext uri="{9D8B030D-6E8A-4147-A177-3AD203B41FA5}">
                      <a16:colId xmlns:a16="http://schemas.microsoft.com/office/drawing/2014/main" val="20001"/>
                    </a:ext>
                  </a:extLst>
                </a:gridCol>
                <a:gridCol w="436650">
                  <a:extLst>
                    <a:ext uri="{9D8B030D-6E8A-4147-A177-3AD203B41FA5}">
                      <a16:colId xmlns:a16="http://schemas.microsoft.com/office/drawing/2014/main" val="20002"/>
                    </a:ext>
                  </a:extLst>
                </a:gridCol>
                <a:gridCol w="401350">
                  <a:extLst>
                    <a:ext uri="{9D8B030D-6E8A-4147-A177-3AD203B41FA5}">
                      <a16:colId xmlns:a16="http://schemas.microsoft.com/office/drawing/2014/main" val="20003"/>
                    </a:ext>
                  </a:extLst>
                </a:gridCol>
                <a:gridCol w="423150">
                  <a:extLst>
                    <a:ext uri="{9D8B030D-6E8A-4147-A177-3AD203B41FA5}">
                      <a16:colId xmlns:a16="http://schemas.microsoft.com/office/drawing/2014/main" val="20004"/>
                    </a:ext>
                  </a:extLst>
                </a:gridCol>
                <a:gridCol w="1749450">
                  <a:extLst>
                    <a:ext uri="{9D8B030D-6E8A-4147-A177-3AD203B41FA5}">
                      <a16:colId xmlns:a16="http://schemas.microsoft.com/office/drawing/2014/main" val="20005"/>
                    </a:ext>
                  </a:extLst>
                </a:gridCol>
              </a:tblGrid>
              <a:tr h="96300">
                <a:tc rowSpan="2">
                  <a:txBody>
                    <a:bodyPr/>
                    <a:lstStyle/>
                    <a:p>
                      <a:pPr marL="0" lvl="0" indent="0" algn="l" rtl="0">
                        <a:lnSpc>
                          <a:spcPct val="115000"/>
                        </a:lnSpc>
                        <a:spcBef>
                          <a:spcPts val="0"/>
                        </a:spcBef>
                        <a:spcAft>
                          <a:spcPts val="0"/>
                        </a:spcAft>
                        <a:buNone/>
                      </a:pPr>
                      <a:r>
                        <a:rPr lang="en-US" sz="800" b="1">
                          <a:solidFill>
                            <a:srgbClr val="FFFFFF"/>
                          </a:solidFill>
                          <a:latin typeface="Source Sans Pro"/>
                          <a:ea typeface="Source Sans Pro"/>
                          <a:cs typeface="Source Sans Pro"/>
                          <a:sym typeface="Source Sans Pro"/>
                        </a:rPr>
                        <a:t>Risk and Impact</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rowSpan="2">
                  <a:txBody>
                    <a:bodyPr/>
                    <a:lstStyle/>
                    <a:p>
                      <a:pPr marL="0" lvl="0" indent="0" algn="l" rtl="0">
                        <a:lnSpc>
                          <a:spcPct val="115000"/>
                        </a:lnSpc>
                        <a:spcBef>
                          <a:spcPts val="0"/>
                        </a:spcBef>
                        <a:spcAft>
                          <a:spcPts val="0"/>
                        </a:spcAft>
                        <a:buNone/>
                      </a:pPr>
                      <a:r>
                        <a:rPr lang="en-US" sz="800" b="1">
                          <a:solidFill>
                            <a:srgbClr val="FFFFFF"/>
                          </a:solidFill>
                          <a:latin typeface="Source Sans Pro"/>
                          <a:ea typeface="Source Sans Pro"/>
                          <a:cs typeface="Source Sans Pro"/>
                          <a:sym typeface="Source Sans Pro"/>
                        </a:rPr>
                        <a:t>Mitigation Strategy</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gridSpan="2">
                  <a:txBody>
                    <a:bodyPr/>
                    <a:lstStyle/>
                    <a:p>
                      <a:pPr marL="0" lvl="0" indent="0" algn="ctr" rtl="0">
                        <a:spcBef>
                          <a:spcPts val="0"/>
                        </a:spcBef>
                        <a:spcAft>
                          <a:spcPts val="0"/>
                        </a:spcAft>
                        <a:buNone/>
                      </a:pPr>
                      <a:r>
                        <a:rPr lang="en-US" sz="800" b="1">
                          <a:solidFill>
                            <a:srgbClr val="FFFFFF"/>
                          </a:solidFill>
                          <a:latin typeface="Source Sans Pro"/>
                          <a:ea typeface="Source Sans Pro"/>
                          <a:cs typeface="Source Sans Pro"/>
                          <a:sym typeface="Source Sans Pro"/>
                        </a:rPr>
                        <a:t>Date</a:t>
                      </a:r>
                      <a:endParaRPr sz="800" b="1">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hMerge="1">
                  <a:txBody>
                    <a:bodyPr/>
                    <a:lstStyle/>
                    <a:p>
                      <a:endParaRPr lang="en-US"/>
                    </a:p>
                  </a:txBody>
                  <a:tcPr/>
                </a:tc>
                <a:tc rowSpan="2">
                  <a:txBody>
                    <a:bodyPr/>
                    <a:lstStyle/>
                    <a:p>
                      <a:pPr marL="0" lvl="0" indent="0" algn="ctr" rtl="0">
                        <a:spcBef>
                          <a:spcPts val="0"/>
                        </a:spcBef>
                        <a:spcAft>
                          <a:spcPts val="0"/>
                        </a:spcAft>
                        <a:buNone/>
                      </a:pPr>
                      <a:r>
                        <a:rPr lang="en-US" sz="800" b="1">
                          <a:solidFill>
                            <a:srgbClr val="FFFFFF"/>
                          </a:solidFill>
                          <a:latin typeface="Source Sans Pro"/>
                          <a:ea typeface="Source Sans Pro"/>
                          <a:cs typeface="Source Sans Pro"/>
                          <a:sym typeface="Source Sans Pro"/>
                        </a:rPr>
                        <a:t>Status</a:t>
                      </a:r>
                      <a:endParaRPr sz="800" b="1">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1"/>
                    </a:solidFill>
                  </a:tcPr>
                </a:tc>
                <a:tc rowSpan="2">
                  <a:txBody>
                    <a:bodyPr/>
                    <a:lstStyle/>
                    <a:p>
                      <a:pPr marL="0" lvl="0" indent="0" algn="l" rtl="0">
                        <a:spcBef>
                          <a:spcPts val="0"/>
                        </a:spcBef>
                        <a:spcAft>
                          <a:spcPts val="0"/>
                        </a:spcAft>
                        <a:buNone/>
                      </a:pPr>
                      <a:r>
                        <a:rPr lang="en-US" sz="800" b="1">
                          <a:solidFill>
                            <a:srgbClr val="FFFFFF"/>
                          </a:solidFill>
                          <a:latin typeface="Source Sans Pro"/>
                          <a:ea typeface="Source Sans Pro"/>
                          <a:cs typeface="Source Sans Pro"/>
                          <a:sym typeface="Source Sans Pro"/>
                        </a:rPr>
                        <a:t>Notes</a:t>
                      </a:r>
                      <a:endParaRPr sz="800" b="1">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630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Entered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Closed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81475">
                <a:tc>
                  <a:txBody>
                    <a:bodyPr/>
                    <a:lstStyle/>
                    <a:p>
                      <a:pPr marL="0" lvl="0" indent="0" algn="l" rtl="0">
                        <a:lnSpc>
                          <a:spcPct val="115000"/>
                        </a:lnSpc>
                        <a:spcBef>
                          <a:spcPts val="1000"/>
                        </a:spcBef>
                        <a:spcAft>
                          <a:spcPts val="0"/>
                        </a:spcAft>
                        <a:buNone/>
                      </a:pPr>
                      <a:r>
                        <a:rPr lang="en-US" sz="800">
                          <a:solidFill>
                            <a:schemeClr val="dk2"/>
                          </a:solidFill>
                          <a:latin typeface="Source Sans Pro"/>
                          <a:ea typeface="Source Sans Pro"/>
                          <a:cs typeface="Source Sans Pro"/>
                          <a:sym typeface="Source Sans Pro"/>
                        </a:rPr>
                        <a:t>Laying a foundation of trust between MyHealtheVet and VA.gov teams.</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lnSpc>
                          <a:spcPct val="115000"/>
                        </a:lnSpc>
                        <a:spcBef>
                          <a:spcPts val="1000"/>
                        </a:spcBef>
                        <a:spcAft>
                          <a:spcPts val="0"/>
                        </a:spcAft>
                        <a:buNone/>
                      </a:pPr>
                      <a:r>
                        <a:rPr lang="en-US" sz="800">
                          <a:solidFill>
                            <a:schemeClr val="dk2"/>
                          </a:solidFill>
                          <a:latin typeface="Source Sans Pro"/>
                          <a:ea typeface="Source Sans Pro"/>
                          <a:cs typeface="Source Sans Pro"/>
                          <a:sym typeface="Source Sans Pro"/>
                        </a:rPr>
                        <a:t>Respect the collaboration gains and create meaningful moments to engage as a team.</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10/7/21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181475">
                <a:tc>
                  <a:txBody>
                    <a:bodyPr/>
                    <a:lstStyle/>
                    <a:p>
                      <a:pPr marL="0" lvl="0" indent="0" algn="l" rtl="0">
                        <a:lnSpc>
                          <a:spcPct val="115000"/>
                        </a:lnSpc>
                        <a:spcBef>
                          <a:spcPts val="1000"/>
                        </a:spcBef>
                        <a:spcAft>
                          <a:spcPts val="0"/>
                        </a:spcAft>
                        <a:buNone/>
                      </a:pPr>
                      <a:r>
                        <a:rPr lang="en-US" sz="800">
                          <a:solidFill>
                            <a:schemeClr val="dk2"/>
                          </a:solidFill>
                          <a:latin typeface="Source Sans Pro"/>
                          <a:ea typeface="Source Sans Pro"/>
                          <a:cs typeface="Source Sans Pro"/>
                          <a:sym typeface="Source Sans Pro"/>
                        </a:rPr>
                        <a:t>Operating in an environment with multiple stakeholders and many layers of  support.</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lnSpc>
                          <a:spcPct val="115000"/>
                        </a:lnSpc>
                        <a:spcBef>
                          <a:spcPts val="1000"/>
                        </a:spcBef>
                        <a:spcAft>
                          <a:spcPts val="0"/>
                        </a:spcAft>
                        <a:buNone/>
                      </a:pPr>
                      <a:r>
                        <a:rPr lang="en-US" sz="800">
                          <a:solidFill>
                            <a:schemeClr val="dk2"/>
                          </a:solidFill>
                          <a:latin typeface="Source Sans Pro"/>
                          <a:ea typeface="Source Sans Pro"/>
                          <a:cs typeface="Source Sans Pro"/>
                          <a:sym typeface="Source Sans Pro"/>
                        </a:rPr>
                        <a:t>Create and maintain dynamic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9"/>
                            </a:ext>
                          </a:extLst>
                        </a:rPr>
                        <a:t>stakeholder matrix</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0"/>
                            </a:ext>
                          </a:extLst>
                        </a:rPr>
                        <a:t> </a:t>
                      </a:r>
                      <a:r>
                        <a:rPr lang="en-US" sz="800">
                          <a:solidFill>
                            <a:schemeClr val="dk2"/>
                          </a:solidFill>
                          <a:latin typeface="Source Sans Pro"/>
                          <a:ea typeface="Source Sans Pro"/>
                          <a:cs typeface="Source Sans Pro"/>
                          <a:sym typeface="Source Sans Pro"/>
                        </a:rPr>
                        <a:t>and RACI.</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800">
                          <a:solidFill>
                            <a:schemeClr val="dk2"/>
                          </a:solidFill>
                          <a:latin typeface="Source Sans Pro"/>
                          <a:ea typeface="Source Sans Pro"/>
                          <a:cs typeface="Source Sans Pro"/>
                          <a:sym typeface="Source Sans Pro"/>
                        </a:rPr>
                        <a:t>10/7/21</a:t>
                      </a:r>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181475">
                <a:tc>
                  <a:txBody>
                    <a:bodyPr/>
                    <a:lstStyle/>
                    <a:p>
                      <a:pPr marL="0" lvl="0" indent="0" algn="l" rtl="0">
                        <a:lnSpc>
                          <a:spcPct val="115000"/>
                        </a:lnSpc>
                        <a:spcBef>
                          <a:spcPts val="1000"/>
                        </a:spcBef>
                        <a:spcAft>
                          <a:spcPts val="0"/>
                        </a:spcAft>
                        <a:buNone/>
                      </a:pPr>
                      <a:r>
                        <a:rPr lang="en-US" sz="800">
                          <a:solidFill>
                            <a:schemeClr val="dk2"/>
                          </a:solidFill>
                          <a:latin typeface="Source Sans Pro"/>
                          <a:ea typeface="Source Sans Pro"/>
                          <a:cs typeface="Source Sans Pro"/>
                          <a:sym typeface="Source Sans Pro"/>
                        </a:rPr>
                        <a:t>Ramping the team after Kickoff may impact team norming.</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lnSpc>
                          <a:spcPct val="115000"/>
                        </a:lnSpc>
                        <a:spcBef>
                          <a:spcPts val="1000"/>
                        </a:spcBef>
                        <a:spcAft>
                          <a:spcPts val="0"/>
                        </a:spcAft>
                        <a:buNone/>
                      </a:pPr>
                      <a:r>
                        <a:rPr lang="en-US" sz="800">
                          <a:solidFill>
                            <a:schemeClr val="dk2"/>
                          </a:solidFill>
                          <a:latin typeface="Source Sans Pro"/>
                          <a:ea typeface="Source Sans Pro"/>
                          <a:cs typeface="Source Sans Pro"/>
                          <a:sym typeface="Source Sans Pro"/>
                        </a:rPr>
                        <a:t>Be super engaged and proactive with Champion at SteerCo meetings.</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800">
                          <a:solidFill>
                            <a:schemeClr val="dk2"/>
                          </a:solidFill>
                          <a:latin typeface="Source Sans Pro"/>
                          <a:ea typeface="Source Sans Pro"/>
                          <a:cs typeface="Source Sans Pro"/>
                          <a:sym typeface="Source Sans Pro"/>
                        </a:rPr>
                        <a:t>10/7/21</a:t>
                      </a:r>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81475">
                <a:tc>
                  <a:txBody>
                    <a:bodyPr/>
                    <a:lstStyle/>
                    <a:p>
                      <a:pPr marL="0" lvl="0" indent="0" algn="l" rtl="0">
                        <a:lnSpc>
                          <a:spcPct val="115000"/>
                        </a:lnSpc>
                        <a:spcBef>
                          <a:spcPts val="1000"/>
                        </a:spcBef>
                        <a:spcAft>
                          <a:spcPts val="0"/>
                        </a:spcAft>
                        <a:buNone/>
                      </a:pPr>
                      <a:r>
                        <a:rPr lang="en-US" sz="800">
                          <a:solidFill>
                            <a:schemeClr val="dk2"/>
                          </a:solidFill>
                          <a:latin typeface="Source Sans Pro"/>
                          <a:ea typeface="Source Sans Pro"/>
                          <a:cs typeface="Source Sans Pro"/>
                          <a:sym typeface="Source Sans Pro"/>
                        </a:rPr>
                        <a:t>Confusing Veterans regarding MyHealtheVet functionality while consolidating appointment functions.</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lnSpc>
                          <a:spcPct val="115000"/>
                        </a:lnSpc>
                        <a:spcBef>
                          <a:spcPts val="1000"/>
                        </a:spcBef>
                        <a:spcAft>
                          <a:spcPts val="0"/>
                        </a:spcAft>
                        <a:buNone/>
                      </a:pPr>
                      <a:r>
                        <a:rPr lang="en-US" sz="800">
                          <a:solidFill>
                            <a:schemeClr val="dk2"/>
                          </a:solidFill>
                          <a:latin typeface="Source Sans Pro"/>
                          <a:ea typeface="Source Sans Pro"/>
                          <a:cs typeface="Source Sans Pro"/>
                          <a:sym typeface="Source Sans Pro"/>
                        </a:rPr>
                        <a:t>Stay in front of VSOs and TAP sources to impact habit patterns and collect secondary feedback.</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800">
                          <a:solidFill>
                            <a:schemeClr val="dk2"/>
                          </a:solidFill>
                          <a:latin typeface="Source Sans Pro"/>
                          <a:ea typeface="Source Sans Pro"/>
                          <a:cs typeface="Source Sans Pro"/>
                          <a:sym typeface="Source Sans Pro"/>
                        </a:rPr>
                        <a:t>10/7/21</a:t>
                      </a:r>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181475">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Reconciling the two different Terms of Service (ToS) across My HealtheVet and VA.gov.</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Work to consolidate ToS early to prevent Health Apartment from being blocked.</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10/7/21</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318525">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Operating in an environment  with multiple stakeholders with many layers of influence and integration can lead to misaligned goals and competing priorities. Misaligned goals and competing priorities.</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1"/>
                            </a:ext>
                          </a:extLst>
                        </a:rPr>
                        <a:t>Develop a deliberate and persistent omnichannel approach to stakeholder engagement</a:t>
                      </a:r>
                      <a:r>
                        <a:rPr lang="en-US" sz="800">
                          <a:solidFill>
                            <a:schemeClr val="dk2"/>
                          </a:solidFill>
                          <a:latin typeface="Source Sans Pro"/>
                          <a:ea typeface="Source Sans Pro"/>
                          <a:cs typeface="Source Sans Pro"/>
                          <a:sym typeface="Source Sans Pro"/>
                        </a:rPr>
                        <a:t>.  Improved understanding with stakeholder session with Lauren on 9/20.</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10/7/21</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403725">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2"/>
                            </a:ext>
                          </a:extLst>
                        </a:rPr>
                        <a:t>Onboarding the landing team, building in governance, recruiting and staffing open roles, and building the backlog and roadmap could lead to misaligned expectations across work streams.</a:t>
                      </a:r>
                      <a:r>
                        <a:rPr lang="en-US" sz="800">
                          <a:solidFill>
                            <a:schemeClr val="dk2"/>
                          </a:solidFill>
                          <a:latin typeface="Source Sans Pro"/>
                          <a:ea typeface="Source Sans Pro"/>
                          <a:cs typeface="Source Sans Pro"/>
                          <a:sym typeface="Source Sans Pro"/>
                        </a:rPr>
                        <a:t> Misaligned expectations on deliverables.</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Communicate frequently and transparently. Align on the definition of done.</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800">
                          <a:solidFill>
                            <a:schemeClr val="dk2"/>
                          </a:solidFill>
                          <a:latin typeface="Source Sans Pro"/>
                          <a:ea typeface="Source Sans Pro"/>
                          <a:cs typeface="Source Sans Pro"/>
                          <a:sym typeface="Source Sans Pro"/>
                        </a:rPr>
                        <a:t>10/7/21</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318525">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3"/>
                            </a:ext>
                          </a:extLst>
                        </a:rPr>
                        <a:t>There are a lot of unknowns around the technical aspect of the POC.</a:t>
                      </a:r>
                      <a:r>
                        <a:rPr lang="en-US" sz="800">
                          <a:solidFill>
                            <a:schemeClr val="dk2"/>
                          </a:solidFill>
                          <a:latin typeface="Source Sans Pro"/>
                          <a:ea typeface="Source Sans Pro"/>
                          <a:cs typeface="Source Sans Pro"/>
                          <a:sym typeface="Source Sans Pro"/>
                        </a:rPr>
                        <a:t> Technical roadblocks could cause delays later in the program.</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Build in time for technical discovery and research to identify the technical dependencies and highlight gaps that need to be addressed. </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800">
                          <a:solidFill>
                            <a:schemeClr val="dk2"/>
                          </a:solidFill>
                          <a:latin typeface="Source Sans Pro"/>
                          <a:ea typeface="Source Sans Pro"/>
                          <a:cs typeface="Source Sans Pro"/>
                          <a:sym typeface="Source Sans Pro"/>
                        </a:rPr>
                        <a:t>10/7/21</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318525">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4"/>
                            </a:ext>
                          </a:extLst>
                        </a:rPr>
                        <a:t>Potential for government shutdown.</a:t>
                      </a:r>
                      <a:r>
                        <a:rPr lang="en-US" sz="800">
                          <a:solidFill>
                            <a:schemeClr val="dk2"/>
                          </a:solidFill>
                          <a:latin typeface="Source Sans Pro"/>
                          <a:ea typeface="Source Sans Pro"/>
                          <a:cs typeface="Source Sans Pro"/>
                          <a:sym typeface="Source Sans Pro"/>
                        </a:rPr>
                        <a:t> Loss of access to VA team could lead to uncertainty on priorities, limited ability to remove blockers, and other delays.</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Planned for work that could be done independently, but shutdown did not occur.</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9/30/21</a:t>
                      </a:r>
                      <a:endParaRPr sz="8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11/3/21</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Potential recurrence in Dec.</a:t>
                      </a: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841" name="Google Shape;841;gf69b283f39_4_262"/>
          <p:cNvSpPr txBox="1"/>
          <p:nvPr/>
        </p:nvSpPr>
        <p:spPr>
          <a:xfrm>
            <a:off x="7808025" y="277850"/>
            <a:ext cx="1492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latin typeface="Source Sans Pro"/>
                <a:ea typeface="Source Sans Pro"/>
                <a:cs typeface="Source Sans Pro"/>
                <a:sym typeface="Source Sans Pro"/>
              </a:rPr>
              <a:t>Some risks / delays</a:t>
            </a:r>
            <a:endParaRPr sz="900">
              <a:latin typeface="Source Sans Pro"/>
              <a:ea typeface="Source Sans Pro"/>
              <a:cs typeface="Source Sans Pro"/>
              <a:sym typeface="Source Sans Pro"/>
            </a:endParaRPr>
          </a:p>
        </p:txBody>
      </p:sp>
      <p:sp>
        <p:nvSpPr>
          <p:cNvPr id="842" name="Google Shape;842;gf69b283f39_4_262"/>
          <p:cNvSpPr txBox="1"/>
          <p:nvPr/>
        </p:nvSpPr>
        <p:spPr>
          <a:xfrm>
            <a:off x="7808025" y="472300"/>
            <a:ext cx="1492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latin typeface="Source Sans Pro"/>
                <a:ea typeface="Source Sans Pro"/>
                <a:cs typeface="Source Sans Pro"/>
                <a:sym typeface="Source Sans Pro"/>
              </a:rPr>
              <a:t>Everything is good</a:t>
            </a:r>
            <a:endParaRPr sz="900">
              <a:latin typeface="Source Sans Pro"/>
              <a:ea typeface="Source Sans Pro"/>
              <a:cs typeface="Source Sans Pro"/>
              <a:sym typeface="Source Sans Pro"/>
            </a:endParaRPr>
          </a:p>
        </p:txBody>
      </p:sp>
      <p:sp>
        <p:nvSpPr>
          <p:cNvPr id="843" name="Google Shape;843;gf69b283f39_4_262"/>
          <p:cNvSpPr txBox="1"/>
          <p:nvPr/>
        </p:nvSpPr>
        <p:spPr>
          <a:xfrm>
            <a:off x="7808025" y="86100"/>
            <a:ext cx="975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latin typeface="Source Sans Pro"/>
                <a:ea typeface="Source Sans Pro"/>
                <a:cs typeface="Source Sans Pro"/>
                <a:sym typeface="Source Sans Pro"/>
              </a:rPr>
              <a:t>Serious risk</a:t>
            </a:r>
            <a:endParaRPr sz="900">
              <a:latin typeface="Source Sans Pro"/>
              <a:ea typeface="Source Sans Pro"/>
              <a:cs typeface="Source Sans Pro"/>
              <a:sym typeface="Source Sans Pro"/>
            </a:endParaRPr>
          </a:p>
        </p:txBody>
      </p:sp>
      <p:pic>
        <p:nvPicPr>
          <p:cNvPr id="844" name="Google Shape;844;gf69b283f39_4_262"/>
          <p:cNvPicPr preferRelativeResize="0"/>
          <p:nvPr/>
        </p:nvPicPr>
        <p:blipFill rotWithShape="1">
          <a:blip r:embed="rId3">
            <a:alphaModFix/>
          </a:blip>
          <a:srcRect l="25381" r="22025"/>
          <a:stretch/>
        </p:blipFill>
        <p:spPr>
          <a:xfrm>
            <a:off x="7476850" y="124550"/>
            <a:ext cx="331175" cy="629700"/>
          </a:xfrm>
          <a:prstGeom prst="rect">
            <a:avLst/>
          </a:prstGeom>
          <a:noFill/>
          <a:ln>
            <a:noFill/>
          </a:ln>
        </p:spPr>
      </p:pic>
      <p:sp>
        <p:nvSpPr>
          <p:cNvPr id="845" name="Google Shape;845;gf69b283f39_4_262"/>
          <p:cNvSpPr/>
          <p:nvPr/>
        </p:nvSpPr>
        <p:spPr>
          <a:xfrm>
            <a:off x="7355275" y="101150"/>
            <a:ext cx="1697700" cy="694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f88068cd9b_0_3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51" name="Google Shape;851;gf88068cd9b_0_3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Project Risks and Mitigation Strategies</a:t>
            </a:r>
            <a:endParaRPr sz="3200" b="0"/>
          </a:p>
        </p:txBody>
      </p:sp>
      <p:graphicFrame>
        <p:nvGraphicFramePr>
          <p:cNvPr id="852" name="Google Shape;852;gf88068cd9b_0_32"/>
          <p:cNvGraphicFramePr/>
          <p:nvPr/>
        </p:nvGraphicFramePr>
        <p:xfrm>
          <a:off x="566928" y="1026477"/>
          <a:ext cx="3000000" cy="3000000"/>
        </p:xfrm>
        <a:graphic>
          <a:graphicData uri="http://schemas.openxmlformats.org/drawingml/2006/table">
            <a:tbl>
              <a:tblPr>
                <a:noFill/>
                <a:tableStyleId>{7BCE54F0-2938-4BD0-B934-A97A592CB955}</a:tableStyleId>
              </a:tblPr>
              <a:tblGrid>
                <a:gridCol w="2886600">
                  <a:extLst>
                    <a:ext uri="{9D8B030D-6E8A-4147-A177-3AD203B41FA5}">
                      <a16:colId xmlns:a16="http://schemas.microsoft.com/office/drawing/2014/main" val="20000"/>
                    </a:ext>
                  </a:extLst>
                </a:gridCol>
                <a:gridCol w="2222650">
                  <a:extLst>
                    <a:ext uri="{9D8B030D-6E8A-4147-A177-3AD203B41FA5}">
                      <a16:colId xmlns:a16="http://schemas.microsoft.com/office/drawing/2014/main" val="20001"/>
                    </a:ext>
                  </a:extLst>
                </a:gridCol>
                <a:gridCol w="436650">
                  <a:extLst>
                    <a:ext uri="{9D8B030D-6E8A-4147-A177-3AD203B41FA5}">
                      <a16:colId xmlns:a16="http://schemas.microsoft.com/office/drawing/2014/main" val="20002"/>
                    </a:ext>
                  </a:extLst>
                </a:gridCol>
                <a:gridCol w="4416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1749450">
                  <a:extLst>
                    <a:ext uri="{9D8B030D-6E8A-4147-A177-3AD203B41FA5}">
                      <a16:colId xmlns:a16="http://schemas.microsoft.com/office/drawing/2014/main" val="20005"/>
                    </a:ext>
                  </a:extLst>
                </a:gridCol>
              </a:tblGrid>
              <a:tr h="0">
                <a:tc rowSpan="2">
                  <a:txBody>
                    <a:bodyPr/>
                    <a:lstStyle/>
                    <a:p>
                      <a:pPr marL="0" lvl="0" indent="0" algn="l" rtl="0">
                        <a:lnSpc>
                          <a:spcPct val="115000"/>
                        </a:lnSpc>
                        <a:spcBef>
                          <a:spcPts val="0"/>
                        </a:spcBef>
                        <a:spcAft>
                          <a:spcPts val="0"/>
                        </a:spcAft>
                        <a:buNone/>
                      </a:pPr>
                      <a:r>
                        <a:rPr lang="en-US" sz="800" b="1">
                          <a:solidFill>
                            <a:srgbClr val="FFFFFF"/>
                          </a:solidFill>
                          <a:latin typeface="Source Sans Pro"/>
                          <a:ea typeface="Source Sans Pro"/>
                          <a:cs typeface="Source Sans Pro"/>
                          <a:sym typeface="Source Sans Pro"/>
                        </a:rPr>
                        <a:t>Risk and Impact</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rowSpan="2">
                  <a:txBody>
                    <a:bodyPr/>
                    <a:lstStyle/>
                    <a:p>
                      <a:pPr marL="0" lvl="0" indent="0" algn="l" rtl="0">
                        <a:lnSpc>
                          <a:spcPct val="115000"/>
                        </a:lnSpc>
                        <a:spcBef>
                          <a:spcPts val="0"/>
                        </a:spcBef>
                        <a:spcAft>
                          <a:spcPts val="0"/>
                        </a:spcAft>
                        <a:buNone/>
                      </a:pPr>
                      <a:r>
                        <a:rPr lang="en-US" sz="800" b="1">
                          <a:solidFill>
                            <a:srgbClr val="FFFFFF"/>
                          </a:solidFill>
                          <a:latin typeface="Source Sans Pro"/>
                          <a:ea typeface="Source Sans Pro"/>
                          <a:cs typeface="Source Sans Pro"/>
                          <a:sym typeface="Source Sans Pro"/>
                        </a:rPr>
                        <a:t>Mitigation Strategy</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gridSpan="2">
                  <a:txBody>
                    <a:bodyPr/>
                    <a:lstStyle/>
                    <a:p>
                      <a:pPr marL="0" lvl="0" indent="0" algn="ctr" rtl="0">
                        <a:spcBef>
                          <a:spcPts val="0"/>
                        </a:spcBef>
                        <a:spcAft>
                          <a:spcPts val="0"/>
                        </a:spcAft>
                        <a:buNone/>
                      </a:pPr>
                      <a:r>
                        <a:rPr lang="en-US" sz="800" b="1">
                          <a:solidFill>
                            <a:srgbClr val="FFFFFF"/>
                          </a:solidFill>
                          <a:latin typeface="Source Sans Pro"/>
                          <a:ea typeface="Source Sans Pro"/>
                          <a:cs typeface="Source Sans Pro"/>
                          <a:sym typeface="Source Sans Pro"/>
                        </a:rPr>
                        <a:t>Date</a:t>
                      </a:r>
                      <a:endParaRPr sz="800" b="1">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hMerge="1">
                  <a:txBody>
                    <a:bodyPr/>
                    <a:lstStyle/>
                    <a:p>
                      <a:endParaRPr lang="en-US"/>
                    </a:p>
                  </a:txBody>
                  <a:tcPr/>
                </a:tc>
                <a:tc rowSpan="2">
                  <a:txBody>
                    <a:bodyPr/>
                    <a:lstStyle/>
                    <a:p>
                      <a:pPr marL="0" lvl="0" indent="0" algn="ctr" rtl="0">
                        <a:spcBef>
                          <a:spcPts val="0"/>
                        </a:spcBef>
                        <a:spcAft>
                          <a:spcPts val="0"/>
                        </a:spcAft>
                        <a:buNone/>
                      </a:pPr>
                      <a:r>
                        <a:rPr lang="en-US" sz="800" b="1">
                          <a:solidFill>
                            <a:srgbClr val="FFFFFF"/>
                          </a:solidFill>
                          <a:latin typeface="Source Sans Pro"/>
                          <a:ea typeface="Source Sans Pro"/>
                          <a:cs typeface="Source Sans Pro"/>
                          <a:sym typeface="Source Sans Pro"/>
                        </a:rPr>
                        <a:t>Status</a:t>
                      </a:r>
                      <a:endParaRPr sz="800" b="1">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1"/>
                    </a:solidFill>
                  </a:tcPr>
                </a:tc>
                <a:tc rowSpan="2">
                  <a:txBody>
                    <a:bodyPr/>
                    <a:lstStyle/>
                    <a:p>
                      <a:pPr marL="0" lvl="0" indent="0" algn="l" rtl="0">
                        <a:spcBef>
                          <a:spcPts val="0"/>
                        </a:spcBef>
                        <a:spcAft>
                          <a:spcPts val="0"/>
                        </a:spcAft>
                        <a:buNone/>
                      </a:pPr>
                      <a:r>
                        <a:rPr lang="en-US" sz="800" b="1">
                          <a:solidFill>
                            <a:srgbClr val="FFFFFF"/>
                          </a:solidFill>
                          <a:latin typeface="Source Sans Pro"/>
                          <a:ea typeface="Source Sans Pro"/>
                          <a:cs typeface="Source Sans Pro"/>
                          <a:sym typeface="Source Sans Pro"/>
                        </a:rPr>
                        <a:t>Notes</a:t>
                      </a:r>
                      <a:endParaRPr sz="800" b="1">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Entered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Closed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71275">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Aryea &amp; Emily from OCTO and Lara from MO Studio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5"/>
                            </a:ext>
                          </a:extLst>
                        </a:rPr>
                        <a:t>rolled off the program. </a:t>
                      </a:r>
                      <a:r>
                        <a:rPr lang="en-US" sz="800">
                          <a:solidFill>
                            <a:schemeClr val="dk2"/>
                          </a:solidFill>
                          <a:latin typeface="Source Sans Pro"/>
                          <a:ea typeface="Source Sans Pro"/>
                          <a:cs typeface="Source Sans Pro"/>
                          <a:sym typeface="Source Sans Pro"/>
                        </a:rPr>
                        <a:t>Loss of team capacity, design expertise, product oversight, and continuity.</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Prioritized knowledge transfer, introductions, and working sessions before their official roll off.  Jeff stepped in to guide as interim Program and Product Manager.</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11/1/21</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11/30/21</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8A463"/>
                    </a:solidFill>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Dedicated PM onboard - Jordan</a:t>
                      </a:r>
                      <a:endParaRPr sz="800">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248250">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6"/>
                            </a:ext>
                          </a:extLst>
                        </a:rPr>
                        <a:t>Identify clear PIV process owner from VA Team. Dedicated Security Officer (Kemi)  support ended mid Sept; dedicated Security Officer assistance not available to date.  </a:t>
                      </a:r>
                      <a:r>
                        <a:rPr lang="en-US" sz="800">
                          <a:solidFill>
                            <a:schemeClr val="dk2"/>
                          </a:solidFill>
                          <a:latin typeface="Source Sans Pro"/>
                          <a:ea typeface="Source Sans Pro"/>
                          <a:cs typeface="Source Sans Pro"/>
                          <a:sym typeface="Source Sans Pro"/>
                        </a:rPr>
                        <a:t>PIV forms loaded to VA Secure SharePoint site on 10/25.  Four (4) people pending e-QIP initiation. Gap in process likely delay contract compliance and access to systems. </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9E9E9E">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11/1 MO Studio built an end-to-end PIV checklist based on other VA project work.  WIll request ad hoc support from Kemi to validate steps.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7"/>
                            </a:ext>
                          </a:extLst>
                        </a:rPr>
                        <a:t>Identify clear PIV process owner from VA Team. Dedicated Security Officer (Kemi)  support ended mid Sept; dedicated Security Officer assistance not available to date.  </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11/1/21</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9304D"/>
                    </a:solidFill>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440675">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Recruiting, hiring, and onboarding candidates impacted not only by the tight labor market (i.e., "Great Resignation") but also the lack of clarity on Product Strategy and needed capabilities / skill sets on the team to deliver on expansive scope.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8"/>
                            </a:ext>
                          </a:extLst>
                        </a:rPr>
                        <a:t>Delivery teams pick up the workload as time to fill roles is extended.</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Building a strong brand across multiple platforms including Slack channels, job forums, recruiting tools, networking groups, and OCTO Ecosystem. Created dashboard to provide transparency into open roles. Built talent pool and engaging past and passive can</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9"/>
                            </a:ext>
                          </a:extLst>
                        </a:rPr>
                        <a:t>didates. Aligne</a:t>
                      </a:r>
                      <a:r>
                        <a:rPr lang="en-US" sz="800">
                          <a:solidFill>
                            <a:schemeClr val="dk2"/>
                          </a:solidFill>
                          <a:latin typeface="Source Sans Pro"/>
                          <a:ea typeface="Source Sans Pro"/>
                          <a:cs typeface="Source Sans Pro"/>
                          <a:sym typeface="Source Sans Pro"/>
                        </a:rPr>
                        <a:t>d with Product Owner on design competencies needed on core team and prioritized focus / JD’s. Utilized automation tools within our recruiting software to optimize the recruiting process and write engaging and relevant job descriptions. </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800">
                          <a:solidFill>
                            <a:schemeClr val="dk2"/>
                          </a:solidFill>
                          <a:latin typeface="Source Sans Pro"/>
                          <a:ea typeface="Source Sans Pro"/>
                          <a:cs typeface="Source Sans Pro"/>
                          <a:sym typeface="Source Sans Pro"/>
                        </a:rPr>
                        <a:t>11/2/21</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9304D"/>
                    </a:solidFill>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65500">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Approaching holiday season will reduce the number of available Gov’t stakeholders for collaborative work. Decreased accessibility to key Gov’t contacts.</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 Will build robust backlog of independent work as a part of our roadmap per CEDAR TO1.</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800">
                          <a:solidFill>
                            <a:schemeClr val="dk2"/>
                          </a:solidFill>
                          <a:latin typeface="Source Sans Pro"/>
                          <a:ea typeface="Source Sans Pro"/>
                          <a:cs typeface="Source Sans Pro"/>
                          <a:sym typeface="Source Sans Pro"/>
                        </a:rPr>
                        <a:t>11/3/21</a:t>
                      </a: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800">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53" name="Google Shape;853;gf88068cd9b_0_32"/>
          <p:cNvSpPr txBox="1"/>
          <p:nvPr/>
        </p:nvSpPr>
        <p:spPr>
          <a:xfrm>
            <a:off x="7808025" y="277850"/>
            <a:ext cx="1492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latin typeface="Source Sans Pro"/>
                <a:ea typeface="Source Sans Pro"/>
                <a:cs typeface="Source Sans Pro"/>
                <a:sym typeface="Source Sans Pro"/>
              </a:rPr>
              <a:t>Some risks / delays</a:t>
            </a:r>
            <a:endParaRPr sz="900">
              <a:latin typeface="Source Sans Pro"/>
              <a:ea typeface="Source Sans Pro"/>
              <a:cs typeface="Source Sans Pro"/>
              <a:sym typeface="Source Sans Pro"/>
            </a:endParaRPr>
          </a:p>
        </p:txBody>
      </p:sp>
      <p:sp>
        <p:nvSpPr>
          <p:cNvPr id="854" name="Google Shape;854;gf88068cd9b_0_32"/>
          <p:cNvSpPr txBox="1"/>
          <p:nvPr/>
        </p:nvSpPr>
        <p:spPr>
          <a:xfrm>
            <a:off x="7808025" y="472300"/>
            <a:ext cx="1492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latin typeface="Source Sans Pro"/>
                <a:ea typeface="Source Sans Pro"/>
                <a:cs typeface="Source Sans Pro"/>
                <a:sym typeface="Source Sans Pro"/>
              </a:rPr>
              <a:t>Everything is good</a:t>
            </a:r>
            <a:endParaRPr sz="900">
              <a:latin typeface="Source Sans Pro"/>
              <a:ea typeface="Source Sans Pro"/>
              <a:cs typeface="Source Sans Pro"/>
              <a:sym typeface="Source Sans Pro"/>
            </a:endParaRPr>
          </a:p>
        </p:txBody>
      </p:sp>
      <p:sp>
        <p:nvSpPr>
          <p:cNvPr id="855" name="Google Shape;855;gf88068cd9b_0_32"/>
          <p:cNvSpPr txBox="1"/>
          <p:nvPr/>
        </p:nvSpPr>
        <p:spPr>
          <a:xfrm>
            <a:off x="7808025" y="86100"/>
            <a:ext cx="975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latin typeface="Source Sans Pro"/>
                <a:ea typeface="Source Sans Pro"/>
                <a:cs typeface="Source Sans Pro"/>
                <a:sym typeface="Source Sans Pro"/>
              </a:rPr>
              <a:t>Serious risk</a:t>
            </a:r>
            <a:endParaRPr sz="900">
              <a:latin typeface="Source Sans Pro"/>
              <a:ea typeface="Source Sans Pro"/>
              <a:cs typeface="Source Sans Pro"/>
              <a:sym typeface="Source Sans Pro"/>
            </a:endParaRPr>
          </a:p>
        </p:txBody>
      </p:sp>
      <p:pic>
        <p:nvPicPr>
          <p:cNvPr id="856" name="Google Shape;856;gf88068cd9b_0_32"/>
          <p:cNvPicPr preferRelativeResize="0"/>
          <p:nvPr/>
        </p:nvPicPr>
        <p:blipFill rotWithShape="1">
          <a:blip r:embed="rId3">
            <a:alphaModFix/>
          </a:blip>
          <a:srcRect l="25381" r="22025"/>
          <a:stretch/>
        </p:blipFill>
        <p:spPr>
          <a:xfrm>
            <a:off x="7476850" y="124550"/>
            <a:ext cx="331175" cy="629700"/>
          </a:xfrm>
          <a:prstGeom prst="rect">
            <a:avLst/>
          </a:prstGeom>
          <a:noFill/>
          <a:ln>
            <a:noFill/>
          </a:ln>
        </p:spPr>
      </p:pic>
      <p:sp>
        <p:nvSpPr>
          <p:cNvPr id="857" name="Google Shape;857;gf88068cd9b_0_32"/>
          <p:cNvSpPr/>
          <p:nvPr/>
        </p:nvSpPr>
        <p:spPr>
          <a:xfrm>
            <a:off x="7355275" y="101150"/>
            <a:ext cx="1697700" cy="694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61"/>
        <p:cNvGrpSpPr/>
        <p:nvPr/>
      </p:nvGrpSpPr>
      <p:grpSpPr>
        <a:xfrm>
          <a:off x="0" y="0"/>
          <a:ext cx="0" cy="0"/>
          <a:chOff x="0" y="0"/>
          <a:chExt cx="0" cy="0"/>
        </a:xfrm>
      </p:grpSpPr>
      <p:sp>
        <p:nvSpPr>
          <p:cNvPr id="862" name="Google Shape;862;gf1dcce232f_0_40"/>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863" name="Google Shape;863;gf1dcce232f_0_40"/>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864" name="Google Shape;864;gf1dcce232f_0_40"/>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gf1dcce232f_0_40"/>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0001AA: Delivery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0001AB: Monitoring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1"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0001AD: Status of Government Furnished Equipment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0001AE: Personnel Contractor Manpower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0001AF: Contractor Staff Roster</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gf69b283f39_1_7"/>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i="1"/>
              <a:t>The Contractor shall submit a Quarterly Status Report in accordance with the Base PWS 9.2.1.</a:t>
            </a:r>
            <a:endParaRPr i="1"/>
          </a:p>
        </p:txBody>
      </p:sp>
      <p:sp>
        <p:nvSpPr>
          <p:cNvPr id="871" name="Google Shape;871;gf69b283f39_1_7"/>
          <p:cNvSpPr txBox="1">
            <a:spLocks noGrp="1"/>
          </p:cNvSpPr>
          <p:nvPr>
            <p:ph type="title"/>
          </p:nvPr>
        </p:nvSpPr>
        <p:spPr>
          <a:xfrm>
            <a:off x="457201" y="514351"/>
            <a:ext cx="4994400" cy="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2800"/>
              <a:buFont typeface="Source Sans Pro"/>
              <a:buNone/>
            </a:pPr>
            <a:r>
              <a:rPr lang="en-US" sz="3000"/>
              <a:t>Contractor’s Progress, Status and Management Report</a:t>
            </a:r>
            <a:endParaRPr sz="3000"/>
          </a:p>
        </p:txBody>
      </p:sp>
      <p:sp>
        <p:nvSpPr>
          <p:cNvPr id="872" name="Google Shape;872;gf69b283f39_1_7"/>
          <p:cNvSpPr txBox="1">
            <a:spLocks noGrp="1"/>
          </p:cNvSpPr>
          <p:nvPr>
            <p:ph type="body" idx="1"/>
          </p:nvPr>
        </p:nvSpPr>
        <p:spPr>
          <a:xfrm>
            <a:off x="457200" y="1974825"/>
            <a:ext cx="4994400" cy="2806800"/>
          </a:xfrm>
          <a:prstGeom prst="rect">
            <a:avLst/>
          </a:prstGeom>
          <a:noFill/>
          <a:ln>
            <a:noFill/>
          </a:ln>
        </p:spPr>
        <p:txBody>
          <a:bodyPr spcFirstLastPara="1" wrap="square" lIns="91425" tIns="45700" rIns="91425" bIns="45700" anchor="t" anchorCtr="0">
            <a:normAutofit/>
          </a:bodyPr>
          <a:lstStyle/>
          <a:p>
            <a:pPr marL="228600" marR="0" lvl="0" indent="-215900" algn="l" rtl="0">
              <a:lnSpc>
                <a:spcPct val="120000"/>
              </a:lnSpc>
              <a:spcBef>
                <a:spcPts val="600"/>
              </a:spcBef>
              <a:spcAft>
                <a:spcPts val="0"/>
              </a:spcAft>
              <a:buSzPts val="1800"/>
              <a:buChar char="•"/>
            </a:pPr>
            <a:r>
              <a:rPr lang="en-US" sz="1800"/>
              <a:t>Roadmap</a:t>
            </a:r>
            <a:endParaRPr sz="1800"/>
          </a:p>
          <a:p>
            <a:pPr marL="228600" marR="0" lvl="0" indent="-203200" algn="l" rtl="0">
              <a:lnSpc>
                <a:spcPct val="120000"/>
              </a:lnSpc>
              <a:spcBef>
                <a:spcPts val="600"/>
              </a:spcBef>
              <a:spcAft>
                <a:spcPts val="0"/>
              </a:spcAft>
              <a:buSzPts val="1600"/>
              <a:buChar char="•"/>
            </a:pPr>
            <a:r>
              <a:rPr lang="en-US" sz="1800"/>
              <a:t>Scope / Bounds</a:t>
            </a:r>
            <a:endParaRPr sz="1800"/>
          </a:p>
          <a:p>
            <a:pPr marL="228600" marR="0" lvl="0" indent="-203200" algn="l" rtl="0">
              <a:lnSpc>
                <a:spcPct val="120000"/>
              </a:lnSpc>
              <a:spcBef>
                <a:spcPts val="600"/>
              </a:spcBef>
              <a:spcAft>
                <a:spcPts val="0"/>
              </a:spcAft>
              <a:buSzPts val="1600"/>
              <a:buChar char="•"/>
            </a:pPr>
            <a:r>
              <a:rPr lang="en-US" sz="1800"/>
              <a:t>High Level Risks / Mitigation Strategies</a:t>
            </a:r>
            <a:endParaRPr sz="1800"/>
          </a:p>
          <a:p>
            <a:pPr marL="228600" marR="0" lvl="0" indent="-203200" algn="l" rtl="0">
              <a:lnSpc>
                <a:spcPct val="120000"/>
              </a:lnSpc>
              <a:spcBef>
                <a:spcPts val="600"/>
              </a:spcBef>
              <a:spcAft>
                <a:spcPts val="0"/>
              </a:spcAft>
              <a:buSzPts val="1600"/>
              <a:buChar char="•"/>
            </a:pPr>
            <a:r>
              <a:rPr lang="en-US" sz="1800"/>
              <a:t>Deliverable Tracker</a:t>
            </a:r>
            <a:endParaRPr sz="1800"/>
          </a:p>
          <a:p>
            <a:pPr marL="228600" marR="0" lvl="0" indent="-203200" algn="l" rtl="0">
              <a:lnSpc>
                <a:spcPct val="120000"/>
              </a:lnSpc>
              <a:spcBef>
                <a:spcPts val="600"/>
              </a:spcBef>
              <a:spcAft>
                <a:spcPts val="0"/>
              </a:spcAft>
              <a:buSzPts val="1600"/>
              <a:buChar char="•"/>
            </a:pPr>
            <a:r>
              <a:rPr lang="en-US" sz="1800"/>
              <a:t>Sprint Approval Process</a:t>
            </a:r>
            <a:endParaRPr sz="1800"/>
          </a:p>
          <a:p>
            <a:pPr marL="228600" marR="0" lvl="0" indent="-203200" algn="l" rtl="0">
              <a:lnSpc>
                <a:spcPct val="120000"/>
              </a:lnSpc>
              <a:spcBef>
                <a:spcPts val="600"/>
              </a:spcBef>
              <a:spcAft>
                <a:spcPts val="0"/>
              </a:spcAft>
              <a:buSzPts val="1600"/>
              <a:buChar char="•"/>
            </a:pPr>
            <a:r>
              <a:rPr lang="en-US" sz="1800"/>
              <a:t>Sprint Approval Tracker</a:t>
            </a:r>
            <a:endParaRPr sz="1800"/>
          </a:p>
        </p:txBody>
      </p:sp>
      <p:sp>
        <p:nvSpPr>
          <p:cNvPr id="873" name="Google Shape;873;gf69b283f39_1_7"/>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cxnSp>
        <p:nvCxnSpPr>
          <p:cNvPr id="878" name="Google Shape;878;gf69b283f39_4_113"/>
          <p:cNvCxnSpPr/>
          <p:nvPr/>
        </p:nvCxnSpPr>
        <p:spPr>
          <a:xfrm>
            <a:off x="3785500" y="1625475"/>
            <a:ext cx="2700" cy="3429600"/>
          </a:xfrm>
          <a:prstGeom prst="straightConnector1">
            <a:avLst/>
          </a:prstGeom>
          <a:noFill/>
          <a:ln w="19050" cap="flat" cmpd="sng">
            <a:solidFill>
              <a:schemeClr val="dk2"/>
            </a:solidFill>
            <a:prstDash val="solid"/>
            <a:round/>
            <a:headEnd type="none" w="sm" len="sm"/>
            <a:tailEnd type="none" w="sm" len="sm"/>
          </a:ln>
        </p:spPr>
      </p:cxnSp>
      <p:sp>
        <p:nvSpPr>
          <p:cNvPr id="879" name="Google Shape;879;gf69b283f39_4_11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Roadmap and Progress</a:t>
            </a:r>
            <a:endParaRPr sz="3200"/>
          </a:p>
        </p:txBody>
      </p:sp>
      <p:sp>
        <p:nvSpPr>
          <p:cNvPr id="880" name="Google Shape;880;gf69b283f39_4_11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sp>
        <p:nvSpPr>
          <p:cNvPr id="881" name="Google Shape;881;gf69b283f39_4_113"/>
          <p:cNvSpPr txBox="1"/>
          <p:nvPr/>
        </p:nvSpPr>
        <p:spPr>
          <a:xfrm>
            <a:off x="457200" y="1556884"/>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PHASE</a:t>
            </a:r>
            <a:endParaRPr sz="900" b="0" i="0" u="none" strike="noStrike" cap="none">
              <a:solidFill>
                <a:schemeClr val="dk2"/>
              </a:solidFill>
              <a:latin typeface="Source Sans Pro"/>
              <a:ea typeface="Source Sans Pro"/>
              <a:cs typeface="Source Sans Pro"/>
              <a:sym typeface="Source Sans Pro"/>
            </a:endParaRPr>
          </a:p>
        </p:txBody>
      </p:sp>
      <p:sp>
        <p:nvSpPr>
          <p:cNvPr id="882" name="Google Shape;882;gf69b283f39_4_113"/>
          <p:cNvSpPr txBox="1"/>
          <p:nvPr/>
        </p:nvSpPr>
        <p:spPr>
          <a:xfrm>
            <a:off x="457200" y="1938059"/>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SPRINT</a:t>
            </a:r>
            <a:endParaRPr sz="900" b="0" i="0" u="none" strike="noStrike" cap="none">
              <a:solidFill>
                <a:schemeClr val="dk2"/>
              </a:solidFill>
              <a:latin typeface="Source Sans Pro"/>
              <a:ea typeface="Source Sans Pro"/>
              <a:cs typeface="Source Sans Pro"/>
              <a:sym typeface="Source Sans Pro"/>
            </a:endParaRPr>
          </a:p>
        </p:txBody>
      </p:sp>
      <p:sp>
        <p:nvSpPr>
          <p:cNvPr id="883" name="Google Shape;883;gf69b283f39_4_113"/>
          <p:cNvSpPr txBox="1"/>
          <p:nvPr/>
        </p:nvSpPr>
        <p:spPr>
          <a:xfrm>
            <a:off x="1580100" y="1556875"/>
            <a:ext cx="3963000" cy="3231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Plan</a:t>
            </a:r>
            <a:endParaRPr sz="900" b="0" i="0" u="none" strike="noStrike" cap="none">
              <a:solidFill>
                <a:schemeClr val="lt1"/>
              </a:solidFill>
              <a:latin typeface="Source Sans Pro"/>
              <a:ea typeface="Source Sans Pro"/>
              <a:cs typeface="Source Sans Pro"/>
              <a:sym typeface="Source Sans Pro"/>
            </a:endParaRPr>
          </a:p>
        </p:txBody>
      </p:sp>
      <p:sp>
        <p:nvSpPr>
          <p:cNvPr id="884" name="Google Shape;884;gf69b283f39_4_113"/>
          <p:cNvSpPr txBox="1"/>
          <p:nvPr/>
        </p:nvSpPr>
        <p:spPr>
          <a:xfrm>
            <a:off x="113550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0</a:t>
            </a:r>
            <a:endParaRPr sz="900" b="1" i="0" u="none" strike="noStrike" cap="none">
              <a:solidFill>
                <a:schemeClr val="lt1"/>
              </a:solidFill>
              <a:latin typeface="Source Sans Pro"/>
              <a:ea typeface="Source Sans Pro"/>
              <a:cs typeface="Source Sans Pro"/>
              <a:sym typeface="Source Sans Pro"/>
            </a:endParaRPr>
          </a:p>
        </p:txBody>
      </p:sp>
      <p:sp>
        <p:nvSpPr>
          <p:cNvPr id="885" name="Google Shape;885;gf69b283f39_4_113"/>
          <p:cNvSpPr txBox="1"/>
          <p:nvPr/>
        </p:nvSpPr>
        <p:spPr>
          <a:xfrm>
            <a:off x="158010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1</a:t>
            </a:r>
            <a:endParaRPr sz="900" b="1" i="0" u="none" strike="noStrike" cap="none">
              <a:solidFill>
                <a:schemeClr val="lt1"/>
              </a:solidFill>
              <a:latin typeface="Source Sans Pro"/>
              <a:ea typeface="Source Sans Pro"/>
              <a:cs typeface="Source Sans Pro"/>
              <a:sym typeface="Source Sans Pro"/>
            </a:endParaRPr>
          </a:p>
        </p:txBody>
      </p:sp>
      <p:sp>
        <p:nvSpPr>
          <p:cNvPr id="886" name="Google Shape;886;gf69b283f39_4_113"/>
          <p:cNvSpPr txBox="1"/>
          <p:nvPr/>
        </p:nvSpPr>
        <p:spPr>
          <a:xfrm>
            <a:off x="2026761"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2</a:t>
            </a:r>
            <a:endParaRPr sz="900" b="1" i="0" u="none" strike="noStrike" cap="none">
              <a:solidFill>
                <a:schemeClr val="lt1"/>
              </a:solidFill>
              <a:latin typeface="Source Sans Pro"/>
              <a:ea typeface="Source Sans Pro"/>
              <a:cs typeface="Source Sans Pro"/>
              <a:sym typeface="Source Sans Pro"/>
            </a:endParaRPr>
          </a:p>
        </p:txBody>
      </p:sp>
      <p:sp>
        <p:nvSpPr>
          <p:cNvPr id="887" name="Google Shape;887;gf69b283f39_4_113"/>
          <p:cNvSpPr txBox="1"/>
          <p:nvPr/>
        </p:nvSpPr>
        <p:spPr>
          <a:xfrm>
            <a:off x="247340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3</a:t>
            </a:r>
            <a:endParaRPr sz="900" b="1" i="0" u="none" strike="noStrike" cap="none">
              <a:solidFill>
                <a:schemeClr val="lt1"/>
              </a:solidFill>
              <a:latin typeface="Source Sans Pro"/>
              <a:ea typeface="Source Sans Pro"/>
              <a:cs typeface="Source Sans Pro"/>
              <a:sym typeface="Source Sans Pro"/>
            </a:endParaRPr>
          </a:p>
        </p:txBody>
      </p:sp>
      <p:sp>
        <p:nvSpPr>
          <p:cNvPr id="888" name="Google Shape;888;gf69b283f39_4_113"/>
          <p:cNvSpPr txBox="1"/>
          <p:nvPr/>
        </p:nvSpPr>
        <p:spPr>
          <a:xfrm>
            <a:off x="2918025"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4</a:t>
            </a:r>
            <a:endParaRPr sz="900" b="1" i="0" u="none" strike="noStrike" cap="none">
              <a:solidFill>
                <a:schemeClr val="lt1"/>
              </a:solidFill>
              <a:latin typeface="Source Sans Pro"/>
              <a:ea typeface="Source Sans Pro"/>
              <a:cs typeface="Source Sans Pro"/>
              <a:sym typeface="Source Sans Pro"/>
            </a:endParaRPr>
          </a:p>
        </p:txBody>
      </p:sp>
      <p:sp>
        <p:nvSpPr>
          <p:cNvPr id="889" name="Google Shape;889;gf69b283f39_4_113"/>
          <p:cNvSpPr txBox="1"/>
          <p:nvPr/>
        </p:nvSpPr>
        <p:spPr>
          <a:xfrm>
            <a:off x="338325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a:solidFill>
                  <a:schemeClr val="lt1"/>
                </a:solidFill>
                <a:latin typeface="Source Sans Pro"/>
                <a:ea typeface="Source Sans Pro"/>
                <a:cs typeface="Source Sans Pro"/>
                <a:sym typeface="Source Sans Pro"/>
              </a:rPr>
              <a:t>5</a:t>
            </a:r>
            <a:endParaRPr sz="900" b="1" i="0" u="none" strike="noStrike" cap="none">
              <a:solidFill>
                <a:schemeClr val="lt1"/>
              </a:solidFill>
              <a:latin typeface="Source Sans Pro"/>
              <a:ea typeface="Source Sans Pro"/>
              <a:cs typeface="Source Sans Pro"/>
              <a:sym typeface="Source Sans Pro"/>
            </a:endParaRPr>
          </a:p>
        </p:txBody>
      </p:sp>
      <p:sp>
        <p:nvSpPr>
          <p:cNvPr id="890" name="Google Shape;890;gf69b283f39_4_113"/>
          <p:cNvSpPr txBox="1"/>
          <p:nvPr/>
        </p:nvSpPr>
        <p:spPr>
          <a:xfrm>
            <a:off x="3809288"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6</a:t>
            </a:r>
            <a:endParaRPr sz="900" b="1" i="0" u="none" strike="noStrike" cap="none">
              <a:solidFill>
                <a:schemeClr val="lt2"/>
              </a:solidFill>
              <a:latin typeface="Source Sans Pro"/>
              <a:ea typeface="Source Sans Pro"/>
              <a:cs typeface="Source Sans Pro"/>
              <a:sym typeface="Source Sans Pro"/>
            </a:endParaRPr>
          </a:p>
        </p:txBody>
      </p:sp>
      <p:sp>
        <p:nvSpPr>
          <p:cNvPr id="891" name="Google Shape;891;gf69b283f39_4_113"/>
          <p:cNvSpPr txBox="1"/>
          <p:nvPr/>
        </p:nvSpPr>
        <p:spPr>
          <a:xfrm>
            <a:off x="4254913"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7</a:t>
            </a:r>
            <a:endParaRPr sz="900" b="1" i="0" u="none" strike="noStrike" cap="none">
              <a:solidFill>
                <a:schemeClr val="lt2"/>
              </a:solidFill>
              <a:latin typeface="Source Sans Pro"/>
              <a:ea typeface="Source Sans Pro"/>
              <a:cs typeface="Source Sans Pro"/>
              <a:sym typeface="Source Sans Pro"/>
            </a:endParaRPr>
          </a:p>
        </p:txBody>
      </p:sp>
      <p:sp>
        <p:nvSpPr>
          <p:cNvPr id="892" name="Google Shape;892;gf69b283f39_4_113"/>
          <p:cNvSpPr txBox="1"/>
          <p:nvPr/>
        </p:nvSpPr>
        <p:spPr>
          <a:xfrm>
            <a:off x="457200" y="2319234"/>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MONTH</a:t>
            </a:r>
            <a:endParaRPr sz="900" b="0" i="0" u="none" strike="noStrike" cap="none">
              <a:solidFill>
                <a:schemeClr val="dk2"/>
              </a:solidFill>
              <a:latin typeface="Source Sans Pro"/>
              <a:ea typeface="Source Sans Pro"/>
              <a:cs typeface="Source Sans Pro"/>
              <a:sym typeface="Source Sans Pro"/>
            </a:endParaRPr>
          </a:p>
        </p:txBody>
      </p:sp>
      <p:sp>
        <p:nvSpPr>
          <p:cNvPr id="893" name="Google Shape;893;gf69b283f39_4_113"/>
          <p:cNvSpPr txBox="1"/>
          <p:nvPr/>
        </p:nvSpPr>
        <p:spPr>
          <a:xfrm>
            <a:off x="1122100" y="2326550"/>
            <a:ext cx="729600" cy="323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September</a:t>
            </a:r>
            <a:endParaRPr sz="900" b="0" i="0" u="none" strike="noStrike" cap="none">
              <a:solidFill>
                <a:schemeClr val="lt1"/>
              </a:solidFill>
              <a:latin typeface="Source Sans Pro"/>
              <a:ea typeface="Source Sans Pro"/>
              <a:cs typeface="Source Sans Pro"/>
              <a:sym typeface="Source Sans Pro"/>
            </a:endParaRPr>
          </a:p>
        </p:txBody>
      </p:sp>
      <p:sp>
        <p:nvSpPr>
          <p:cNvPr id="894" name="Google Shape;894;gf69b283f39_4_113"/>
          <p:cNvSpPr txBox="1"/>
          <p:nvPr/>
        </p:nvSpPr>
        <p:spPr>
          <a:xfrm>
            <a:off x="1922050" y="2326550"/>
            <a:ext cx="948300" cy="323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0"/>
                  </a:ext>
                </a:extLst>
              </a:rPr>
              <a:t>October</a:t>
            </a:r>
            <a:endParaRPr sz="900" b="0" i="0" u="none" strike="noStrike" cap="none">
              <a:solidFill>
                <a:schemeClr val="lt1"/>
              </a:solidFill>
              <a:latin typeface="Source Sans Pro"/>
              <a:ea typeface="Source Sans Pro"/>
              <a:cs typeface="Source Sans Pro"/>
              <a:sym typeface="Source Sans Pro"/>
            </a:endParaRPr>
          </a:p>
        </p:txBody>
      </p:sp>
      <p:sp>
        <p:nvSpPr>
          <p:cNvPr id="895" name="Google Shape;895;gf69b283f39_4_113"/>
          <p:cNvSpPr txBox="1"/>
          <p:nvPr/>
        </p:nvSpPr>
        <p:spPr>
          <a:xfrm>
            <a:off x="2940700" y="2319225"/>
            <a:ext cx="847500" cy="323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November</a:t>
            </a:r>
            <a:endParaRPr sz="900" b="0" i="0" u="none" strike="noStrike" cap="none">
              <a:solidFill>
                <a:schemeClr val="lt1"/>
              </a:solidFill>
              <a:latin typeface="Source Sans Pro"/>
              <a:ea typeface="Source Sans Pro"/>
              <a:cs typeface="Source Sans Pro"/>
              <a:sym typeface="Source Sans Pro"/>
            </a:endParaRPr>
          </a:p>
        </p:txBody>
      </p:sp>
      <p:sp>
        <p:nvSpPr>
          <p:cNvPr id="896" name="Google Shape;896;gf69b283f39_4_113"/>
          <p:cNvSpPr txBox="1"/>
          <p:nvPr/>
        </p:nvSpPr>
        <p:spPr>
          <a:xfrm>
            <a:off x="3841500" y="2319225"/>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December</a:t>
            </a:r>
            <a:endParaRPr sz="900" b="0" i="0" u="none" strike="noStrike" cap="none">
              <a:solidFill>
                <a:schemeClr val="dk2"/>
              </a:solidFill>
              <a:latin typeface="Source Sans Pro"/>
              <a:ea typeface="Source Sans Pro"/>
              <a:cs typeface="Source Sans Pro"/>
              <a:sym typeface="Source Sans Pro"/>
            </a:endParaRPr>
          </a:p>
        </p:txBody>
      </p:sp>
      <p:sp>
        <p:nvSpPr>
          <p:cNvPr id="897" name="Google Shape;897;gf69b283f39_4_113"/>
          <p:cNvSpPr txBox="1"/>
          <p:nvPr/>
        </p:nvSpPr>
        <p:spPr>
          <a:xfrm>
            <a:off x="5591800" y="1556875"/>
            <a:ext cx="1782600" cy="323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Intend</a:t>
            </a:r>
            <a:endParaRPr sz="900" b="0" i="0" u="none" strike="noStrike" cap="none">
              <a:solidFill>
                <a:schemeClr val="lt1"/>
              </a:solidFill>
              <a:latin typeface="Source Sans Pro"/>
              <a:ea typeface="Source Sans Pro"/>
              <a:cs typeface="Source Sans Pro"/>
              <a:sym typeface="Source Sans Pro"/>
            </a:endParaRPr>
          </a:p>
        </p:txBody>
      </p:sp>
      <p:sp>
        <p:nvSpPr>
          <p:cNvPr id="898" name="Google Shape;898;gf69b283f39_4_113"/>
          <p:cNvSpPr txBox="1"/>
          <p:nvPr/>
        </p:nvSpPr>
        <p:spPr>
          <a:xfrm>
            <a:off x="4700546"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8</a:t>
            </a:r>
            <a:endParaRPr sz="900" b="1" i="0" u="none" strike="noStrike" cap="none">
              <a:solidFill>
                <a:schemeClr val="lt2"/>
              </a:solidFill>
              <a:latin typeface="Source Sans Pro"/>
              <a:ea typeface="Source Sans Pro"/>
              <a:cs typeface="Source Sans Pro"/>
              <a:sym typeface="Source Sans Pro"/>
            </a:endParaRPr>
          </a:p>
        </p:txBody>
      </p:sp>
      <p:sp>
        <p:nvSpPr>
          <p:cNvPr id="899" name="Google Shape;899;gf69b283f39_4_113"/>
          <p:cNvSpPr txBox="1"/>
          <p:nvPr/>
        </p:nvSpPr>
        <p:spPr>
          <a:xfrm>
            <a:off x="5146172"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9</a:t>
            </a:r>
            <a:endParaRPr sz="900" b="1" i="0" u="none" strike="noStrike" cap="none">
              <a:solidFill>
                <a:schemeClr val="lt2"/>
              </a:solidFill>
              <a:latin typeface="Source Sans Pro"/>
              <a:ea typeface="Source Sans Pro"/>
              <a:cs typeface="Source Sans Pro"/>
              <a:sym typeface="Source Sans Pro"/>
            </a:endParaRPr>
          </a:p>
        </p:txBody>
      </p:sp>
      <p:sp>
        <p:nvSpPr>
          <p:cNvPr id="900" name="Google Shape;900;gf69b283f39_4_113"/>
          <p:cNvSpPr txBox="1"/>
          <p:nvPr/>
        </p:nvSpPr>
        <p:spPr>
          <a:xfrm>
            <a:off x="5591796"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10</a:t>
            </a:r>
            <a:endParaRPr sz="900" b="1" i="0" u="none" strike="noStrike" cap="none">
              <a:solidFill>
                <a:schemeClr val="lt2"/>
              </a:solidFill>
              <a:latin typeface="Source Sans Pro"/>
              <a:ea typeface="Source Sans Pro"/>
              <a:cs typeface="Source Sans Pro"/>
              <a:sym typeface="Source Sans Pro"/>
            </a:endParaRPr>
          </a:p>
        </p:txBody>
      </p:sp>
      <p:sp>
        <p:nvSpPr>
          <p:cNvPr id="901" name="Google Shape;901;gf69b283f39_4_113"/>
          <p:cNvSpPr txBox="1"/>
          <p:nvPr/>
        </p:nvSpPr>
        <p:spPr>
          <a:xfrm>
            <a:off x="6037421"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11</a:t>
            </a:r>
            <a:endParaRPr sz="900" b="1" i="0" u="none" strike="noStrike" cap="none">
              <a:solidFill>
                <a:schemeClr val="lt2"/>
              </a:solidFill>
              <a:latin typeface="Source Sans Pro"/>
              <a:ea typeface="Source Sans Pro"/>
              <a:cs typeface="Source Sans Pro"/>
              <a:sym typeface="Source Sans Pro"/>
            </a:endParaRPr>
          </a:p>
        </p:txBody>
      </p:sp>
      <p:sp>
        <p:nvSpPr>
          <p:cNvPr id="902" name="Google Shape;902;gf69b283f39_4_113"/>
          <p:cNvSpPr txBox="1"/>
          <p:nvPr/>
        </p:nvSpPr>
        <p:spPr>
          <a:xfrm>
            <a:off x="4742300" y="2319225"/>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January</a:t>
            </a:r>
            <a:endParaRPr sz="900" b="0" i="0" u="none" strike="noStrike" cap="none">
              <a:solidFill>
                <a:schemeClr val="dk2"/>
              </a:solidFill>
              <a:latin typeface="Source Sans Pro"/>
              <a:ea typeface="Source Sans Pro"/>
              <a:cs typeface="Source Sans Pro"/>
              <a:sym typeface="Source Sans Pro"/>
            </a:endParaRPr>
          </a:p>
        </p:txBody>
      </p:sp>
      <p:sp>
        <p:nvSpPr>
          <p:cNvPr id="903" name="Google Shape;903;gf69b283f39_4_113"/>
          <p:cNvSpPr txBox="1"/>
          <p:nvPr/>
        </p:nvSpPr>
        <p:spPr>
          <a:xfrm>
            <a:off x="5643100" y="2319213"/>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February</a:t>
            </a:r>
            <a:endParaRPr sz="900" b="0" i="0" u="none" strike="noStrike" cap="none">
              <a:solidFill>
                <a:schemeClr val="dk2"/>
              </a:solidFill>
              <a:latin typeface="Source Sans Pro"/>
              <a:ea typeface="Source Sans Pro"/>
              <a:cs typeface="Source Sans Pro"/>
              <a:sym typeface="Source Sans Pro"/>
            </a:endParaRPr>
          </a:p>
        </p:txBody>
      </p:sp>
      <p:sp>
        <p:nvSpPr>
          <p:cNvPr id="904" name="Google Shape;904;gf69b283f39_4_113"/>
          <p:cNvSpPr txBox="1"/>
          <p:nvPr/>
        </p:nvSpPr>
        <p:spPr>
          <a:xfrm>
            <a:off x="910475" y="2715050"/>
            <a:ext cx="1513200" cy="307800"/>
          </a:xfrm>
          <a:prstGeom prst="rect">
            <a:avLst/>
          </a:prstGeom>
          <a:solidFill>
            <a:schemeClr val="lt1"/>
          </a:solidFill>
          <a:ln w="9525" cap="flat" cmpd="sng">
            <a:solidFill>
              <a:srgbClr val="2E616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Landing Team and Kickoff </a:t>
            </a:r>
            <a:endParaRPr sz="1100" b="0" i="0" u="none" strike="noStrike" cap="none">
              <a:solidFill>
                <a:schemeClr val="dk2"/>
              </a:solidFill>
              <a:latin typeface="Source Sans Pro"/>
              <a:ea typeface="Source Sans Pro"/>
              <a:cs typeface="Source Sans Pro"/>
              <a:sym typeface="Source Sans Pro"/>
            </a:endParaRPr>
          </a:p>
        </p:txBody>
      </p:sp>
      <p:sp>
        <p:nvSpPr>
          <p:cNvPr id="905" name="Google Shape;905;gf69b283f39_4_113"/>
          <p:cNvSpPr txBox="1"/>
          <p:nvPr/>
        </p:nvSpPr>
        <p:spPr>
          <a:xfrm>
            <a:off x="1143000" y="3108438"/>
            <a:ext cx="26166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Recruiting, Hiring, and Onboarding</a:t>
            </a:r>
            <a:endParaRPr sz="800" b="0" i="0" u="none" strike="noStrike" cap="none">
              <a:solidFill>
                <a:srgbClr val="222222"/>
              </a:solidFill>
              <a:latin typeface="Source Sans Pro"/>
              <a:ea typeface="Source Sans Pro"/>
              <a:cs typeface="Source Sans Pro"/>
              <a:sym typeface="Source Sans Pro"/>
            </a:endParaRPr>
          </a:p>
        </p:txBody>
      </p:sp>
      <p:sp>
        <p:nvSpPr>
          <p:cNvPr id="906" name="Google Shape;906;gf69b283f39_4_113"/>
          <p:cNvSpPr txBox="1"/>
          <p:nvPr/>
        </p:nvSpPr>
        <p:spPr>
          <a:xfrm>
            <a:off x="1580100" y="3501850"/>
            <a:ext cx="13605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Research &amp; Discovery</a:t>
            </a:r>
            <a:endParaRPr sz="800" b="0" i="0" u="none" strike="noStrike" cap="none">
              <a:solidFill>
                <a:srgbClr val="222222"/>
              </a:solidFill>
              <a:latin typeface="Source Sans Pro"/>
              <a:ea typeface="Source Sans Pro"/>
              <a:cs typeface="Source Sans Pro"/>
              <a:sym typeface="Source Sans Pro"/>
            </a:endParaRPr>
          </a:p>
        </p:txBody>
      </p:sp>
      <p:sp>
        <p:nvSpPr>
          <p:cNvPr id="907" name="Google Shape;907;gf69b283f39_4_113"/>
          <p:cNvSpPr txBox="1"/>
          <p:nvPr/>
        </p:nvSpPr>
        <p:spPr>
          <a:xfrm>
            <a:off x="2970400" y="3501850"/>
            <a:ext cx="2127000" cy="307800"/>
          </a:xfrm>
          <a:prstGeom prst="rect">
            <a:avLst/>
          </a:prstGeom>
          <a:solidFill>
            <a:schemeClr val="lt1"/>
          </a:solidFill>
          <a:ln w="9525" cap="flat" cmpd="sng">
            <a:solidFill>
              <a:srgbClr val="2E616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Pr</a:t>
            </a:r>
            <a:r>
              <a:rPr lang="en-US" sz="800">
                <a:solidFill>
                  <a:srgbClr val="222222"/>
                </a:solidFill>
                <a:latin typeface="Source Sans Pro"/>
                <a:ea typeface="Source Sans Pro"/>
                <a:cs typeface="Source Sans Pro"/>
                <a:sym typeface="Source Sans Pro"/>
              </a:rPr>
              <a:t>ototype (POC)</a:t>
            </a:r>
            <a:endParaRPr sz="800">
              <a:solidFill>
                <a:srgbClr val="222222"/>
              </a:solidFill>
              <a:latin typeface="Source Sans Pro"/>
              <a:ea typeface="Source Sans Pro"/>
              <a:cs typeface="Source Sans Pro"/>
              <a:sym typeface="Source Sans Pro"/>
            </a:endParaRPr>
          </a:p>
        </p:txBody>
      </p:sp>
      <p:sp>
        <p:nvSpPr>
          <p:cNvPr id="908" name="Google Shape;908;gf69b283f39_4_113"/>
          <p:cNvSpPr txBox="1"/>
          <p:nvPr/>
        </p:nvSpPr>
        <p:spPr>
          <a:xfrm>
            <a:off x="5127200" y="3501850"/>
            <a:ext cx="2264100" cy="307800"/>
          </a:xfrm>
          <a:prstGeom prst="rect">
            <a:avLst/>
          </a:prstGeom>
          <a:solidFill>
            <a:schemeClr val="lt1"/>
          </a:solidFill>
          <a:ln w="9525" cap="flat" cmpd="sng">
            <a:solidFill>
              <a:srgbClr val="2E616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Build &amp; Test (</a:t>
            </a:r>
            <a:r>
              <a:rPr lang="en-US" sz="800" b="0" i="0" u="none" strike="noStrike" cap="none">
                <a:solidFill>
                  <a:srgbClr val="222222"/>
                </a:solidFill>
                <a:latin typeface="Source Sans Pro"/>
                <a:ea typeface="Source Sans Pro"/>
                <a:cs typeface="Source Sans Pro"/>
                <a:sym typeface="Source Sans Pro"/>
              </a:rPr>
              <a:t>MVP)</a:t>
            </a:r>
            <a:endParaRPr sz="800" b="0" i="0" u="none" strike="noStrike" cap="none">
              <a:solidFill>
                <a:srgbClr val="222222"/>
              </a:solidFill>
              <a:latin typeface="Source Sans Pro"/>
              <a:ea typeface="Source Sans Pro"/>
              <a:cs typeface="Source Sans Pro"/>
              <a:sym typeface="Source Sans Pro"/>
            </a:endParaRPr>
          </a:p>
        </p:txBody>
      </p:sp>
      <p:sp>
        <p:nvSpPr>
          <p:cNvPr id="909" name="Google Shape;909;gf69b283f39_4_113"/>
          <p:cNvSpPr txBox="1"/>
          <p:nvPr/>
        </p:nvSpPr>
        <p:spPr>
          <a:xfrm>
            <a:off x="457200" y="2769059"/>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EPIC</a:t>
            </a:r>
            <a:endParaRPr sz="900" b="0" i="0" u="none" strike="noStrike" cap="none">
              <a:solidFill>
                <a:schemeClr val="dk2"/>
              </a:solidFill>
              <a:latin typeface="Source Sans Pro"/>
              <a:ea typeface="Source Sans Pro"/>
              <a:cs typeface="Source Sans Pro"/>
              <a:sym typeface="Source Sans Pro"/>
            </a:endParaRPr>
          </a:p>
        </p:txBody>
      </p:sp>
      <p:sp>
        <p:nvSpPr>
          <p:cNvPr id="910" name="Google Shape;910;gf69b283f39_4_113"/>
          <p:cNvSpPr/>
          <p:nvPr/>
        </p:nvSpPr>
        <p:spPr>
          <a:xfrm>
            <a:off x="3512500" y="978425"/>
            <a:ext cx="618600" cy="5871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600" b="1" i="0" u="none" strike="noStrike" cap="none">
                <a:solidFill>
                  <a:schemeClr val="dk2"/>
                </a:solidFill>
                <a:latin typeface="Source Sans Pro"/>
                <a:ea typeface="Source Sans Pro"/>
                <a:cs typeface="Source Sans Pro"/>
                <a:sym typeface="Source Sans Pro"/>
              </a:rPr>
              <a:t>Today</a:t>
            </a:r>
            <a:endParaRPr sz="600" b="1" i="0" u="none" strike="noStrike" cap="none">
              <a:solidFill>
                <a:schemeClr val="dk2"/>
              </a:solidFill>
              <a:latin typeface="Source Sans Pro"/>
              <a:ea typeface="Source Sans Pro"/>
              <a:cs typeface="Source Sans Pro"/>
              <a:sym typeface="Source Sans Pro"/>
            </a:endParaRPr>
          </a:p>
        </p:txBody>
      </p:sp>
      <p:sp>
        <p:nvSpPr>
          <p:cNvPr id="911" name="Google Shape;911;gf69b283f39_4_113"/>
          <p:cNvSpPr txBox="1"/>
          <p:nvPr/>
        </p:nvSpPr>
        <p:spPr>
          <a:xfrm>
            <a:off x="6483050"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a:solidFill>
                  <a:schemeClr val="lt2"/>
                </a:solidFill>
                <a:latin typeface="Source Sans Pro"/>
                <a:ea typeface="Source Sans Pro"/>
                <a:cs typeface="Source Sans Pro"/>
                <a:sym typeface="Source Sans Pro"/>
              </a:rPr>
              <a:t>12</a:t>
            </a:r>
            <a:endParaRPr sz="900" b="1" i="0" u="none" strike="noStrike" cap="none">
              <a:solidFill>
                <a:schemeClr val="lt2"/>
              </a:solidFill>
              <a:latin typeface="Source Sans Pro"/>
              <a:ea typeface="Source Sans Pro"/>
              <a:cs typeface="Source Sans Pro"/>
              <a:sym typeface="Source Sans Pro"/>
            </a:endParaRPr>
          </a:p>
        </p:txBody>
      </p:sp>
      <p:sp>
        <p:nvSpPr>
          <p:cNvPr id="912" name="Google Shape;912;gf69b283f39_4_113"/>
          <p:cNvSpPr txBox="1"/>
          <p:nvPr/>
        </p:nvSpPr>
        <p:spPr>
          <a:xfrm>
            <a:off x="6928675"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a:solidFill>
                  <a:schemeClr val="lt2"/>
                </a:solidFill>
                <a:latin typeface="Source Sans Pro"/>
                <a:ea typeface="Source Sans Pro"/>
                <a:cs typeface="Source Sans Pro"/>
                <a:sym typeface="Source Sans Pro"/>
              </a:rPr>
              <a:t>13</a:t>
            </a:r>
            <a:endParaRPr sz="900" b="1" i="0" u="none" strike="noStrike" cap="none">
              <a:solidFill>
                <a:schemeClr val="lt2"/>
              </a:solidFill>
              <a:latin typeface="Source Sans Pro"/>
              <a:ea typeface="Source Sans Pro"/>
              <a:cs typeface="Source Sans Pro"/>
              <a:sym typeface="Source Sans Pro"/>
            </a:endParaRPr>
          </a:p>
        </p:txBody>
      </p:sp>
      <p:sp>
        <p:nvSpPr>
          <p:cNvPr id="913" name="Google Shape;913;gf69b283f39_4_113"/>
          <p:cNvSpPr txBox="1"/>
          <p:nvPr/>
        </p:nvSpPr>
        <p:spPr>
          <a:xfrm>
            <a:off x="7374300"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a:solidFill>
                  <a:schemeClr val="lt2"/>
                </a:solidFill>
                <a:latin typeface="Source Sans Pro"/>
                <a:ea typeface="Source Sans Pro"/>
                <a:cs typeface="Source Sans Pro"/>
                <a:sym typeface="Source Sans Pro"/>
              </a:rPr>
              <a:t>14</a:t>
            </a:r>
            <a:endParaRPr sz="900" b="1" i="0" u="none" strike="noStrike" cap="none">
              <a:solidFill>
                <a:schemeClr val="lt2"/>
              </a:solidFill>
              <a:latin typeface="Source Sans Pro"/>
              <a:ea typeface="Source Sans Pro"/>
              <a:cs typeface="Source Sans Pro"/>
              <a:sym typeface="Source Sans Pro"/>
            </a:endParaRPr>
          </a:p>
        </p:txBody>
      </p:sp>
      <p:sp>
        <p:nvSpPr>
          <p:cNvPr id="914" name="Google Shape;914;gf69b283f39_4_113"/>
          <p:cNvSpPr txBox="1"/>
          <p:nvPr/>
        </p:nvSpPr>
        <p:spPr>
          <a:xfrm>
            <a:off x="7819925"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a:solidFill>
                  <a:schemeClr val="lt2"/>
                </a:solidFill>
                <a:latin typeface="Source Sans Pro"/>
                <a:ea typeface="Source Sans Pro"/>
                <a:cs typeface="Source Sans Pro"/>
                <a:sym typeface="Source Sans Pro"/>
              </a:rPr>
              <a:t>15</a:t>
            </a:r>
            <a:endParaRPr sz="900" b="1" i="0" u="none" strike="noStrike" cap="none">
              <a:solidFill>
                <a:schemeClr val="lt2"/>
              </a:solidFill>
              <a:latin typeface="Source Sans Pro"/>
              <a:ea typeface="Source Sans Pro"/>
              <a:cs typeface="Source Sans Pro"/>
              <a:sym typeface="Source Sans Pro"/>
            </a:endParaRPr>
          </a:p>
        </p:txBody>
      </p:sp>
      <p:sp>
        <p:nvSpPr>
          <p:cNvPr id="915" name="Google Shape;915;gf69b283f39_4_113"/>
          <p:cNvSpPr txBox="1"/>
          <p:nvPr/>
        </p:nvSpPr>
        <p:spPr>
          <a:xfrm>
            <a:off x="6543900" y="2319225"/>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a:solidFill>
                  <a:schemeClr val="dk2"/>
                </a:solidFill>
                <a:latin typeface="Source Sans Pro"/>
                <a:ea typeface="Source Sans Pro"/>
                <a:cs typeface="Source Sans Pro"/>
                <a:sym typeface="Source Sans Pro"/>
              </a:rPr>
              <a:t>March</a:t>
            </a:r>
            <a:endParaRPr sz="900" b="0" i="0" u="none" strike="noStrike" cap="none">
              <a:solidFill>
                <a:schemeClr val="dk2"/>
              </a:solidFill>
              <a:latin typeface="Source Sans Pro"/>
              <a:ea typeface="Source Sans Pro"/>
              <a:cs typeface="Source Sans Pro"/>
              <a:sym typeface="Source Sans Pro"/>
            </a:endParaRPr>
          </a:p>
        </p:txBody>
      </p:sp>
      <p:sp>
        <p:nvSpPr>
          <p:cNvPr id="916" name="Google Shape;916;gf69b283f39_4_113"/>
          <p:cNvSpPr txBox="1"/>
          <p:nvPr/>
        </p:nvSpPr>
        <p:spPr>
          <a:xfrm>
            <a:off x="7444700" y="2319225"/>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a:solidFill>
                  <a:schemeClr val="dk2"/>
                </a:solidFill>
                <a:latin typeface="Source Sans Pro"/>
                <a:ea typeface="Source Sans Pro"/>
                <a:cs typeface="Source Sans Pro"/>
                <a:sym typeface="Source Sans Pro"/>
              </a:rPr>
              <a:t>April</a:t>
            </a:r>
            <a:endParaRPr sz="900" b="0" i="0" u="none" strike="noStrike" cap="none">
              <a:solidFill>
                <a:schemeClr val="dk2"/>
              </a:solidFill>
              <a:latin typeface="Source Sans Pro"/>
              <a:ea typeface="Source Sans Pro"/>
              <a:cs typeface="Source Sans Pro"/>
              <a:sym typeface="Source Sans Pro"/>
            </a:endParaRPr>
          </a:p>
        </p:txBody>
      </p:sp>
      <p:sp>
        <p:nvSpPr>
          <p:cNvPr id="917" name="Google Shape;917;gf69b283f39_4_113"/>
          <p:cNvSpPr txBox="1"/>
          <p:nvPr/>
        </p:nvSpPr>
        <p:spPr>
          <a:xfrm>
            <a:off x="7444700" y="3502150"/>
            <a:ext cx="1217700" cy="310800"/>
          </a:xfrm>
          <a:prstGeom prst="rect">
            <a:avLst/>
          </a:prstGeom>
          <a:solidFill>
            <a:schemeClr val="lt1"/>
          </a:solidFill>
          <a:ln w="19050" cap="flat" cmpd="sng">
            <a:solidFill>
              <a:srgbClr val="9E9E9E"/>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a:solidFill>
                  <a:schemeClr val="dk2"/>
                </a:solidFill>
                <a:latin typeface="Source Sans Pro"/>
                <a:ea typeface="Source Sans Pro"/>
                <a:cs typeface="Source Sans Pro"/>
                <a:sym typeface="Source Sans Pro"/>
              </a:rPr>
              <a:t>Learn &amp; improve</a:t>
            </a:r>
            <a:endParaRPr sz="900" b="0" i="0" u="none" strike="noStrike" cap="none">
              <a:solidFill>
                <a:schemeClr val="dk2"/>
              </a:solidFill>
              <a:latin typeface="Source Sans Pro"/>
              <a:ea typeface="Source Sans Pro"/>
              <a:cs typeface="Source Sans Pro"/>
              <a:sym typeface="Source Sans Pro"/>
            </a:endParaRPr>
          </a:p>
        </p:txBody>
      </p:sp>
      <p:sp>
        <p:nvSpPr>
          <p:cNvPr id="918" name="Google Shape;918;gf69b283f39_4_113"/>
          <p:cNvSpPr txBox="1"/>
          <p:nvPr/>
        </p:nvSpPr>
        <p:spPr>
          <a:xfrm>
            <a:off x="1580100" y="3875050"/>
            <a:ext cx="70824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Checkpoints</a:t>
            </a:r>
            <a:endParaRPr sz="800" b="0" i="0" u="none" strike="noStrike" cap="none">
              <a:solidFill>
                <a:srgbClr val="222222"/>
              </a:solidFill>
              <a:latin typeface="Source Sans Pro"/>
              <a:ea typeface="Source Sans Pro"/>
              <a:cs typeface="Source Sans Pro"/>
              <a:sym typeface="Source Sans Pro"/>
            </a:endParaRPr>
          </a:p>
        </p:txBody>
      </p:sp>
      <p:sp>
        <p:nvSpPr>
          <p:cNvPr id="919" name="Google Shape;919;gf69b283f39_4_113"/>
          <p:cNvSpPr/>
          <p:nvPr/>
        </p:nvSpPr>
        <p:spPr>
          <a:xfrm>
            <a:off x="2713200" y="3926650"/>
            <a:ext cx="227400" cy="2046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gf69b283f39_4_113"/>
          <p:cNvSpPr/>
          <p:nvPr/>
        </p:nvSpPr>
        <p:spPr>
          <a:xfrm>
            <a:off x="5052350" y="3926650"/>
            <a:ext cx="227400" cy="2046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gf69b283f39_4_113"/>
          <p:cNvSpPr/>
          <p:nvPr/>
        </p:nvSpPr>
        <p:spPr>
          <a:xfrm>
            <a:off x="8064800" y="3926650"/>
            <a:ext cx="227400" cy="2046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gf69b283f39_4_113"/>
          <p:cNvSpPr txBox="1"/>
          <p:nvPr/>
        </p:nvSpPr>
        <p:spPr>
          <a:xfrm>
            <a:off x="4700550" y="4248250"/>
            <a:ext cx="39864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                Collaboration Cycle  </a:t>
            </a:r>
            <a:endParaRPr sz="800" b="0" i="0" u="none" strike="noStrike" cap="none">
              <a:solidFill>
                <a:srgbClr val="222222"/>
              </a:solidFill>
              <a:latin typeface="Source Sans Pro"/>
              <a:ea typeface="Source Sans Pro"/>
              <a:cs typeface="Source Sans Pro"/>
              <a:sym typeface="Source Sans Pro"/>
            </a:endParaRPr>
          </a:p>
        </p:txBody>
      </p:sp>
      <p:sp>
        <p:nvSpPr>
          <p:cNvPr id="923" name="Google Shape;923;gf69b283f39_4_113"/>
          <p:cNvSpPr/>
          <p:nvPr/>
        </p:nvSpPr>
        <p:spPr>
          <a:xfrm>
            <a:off x="4745475" y="4299875"/>
            <a:ext cx="307044" cy="204552"/>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gf69b283f39_4_113"/>
          <p:cNvSpPr txBox="1"/>
          <p:nvPr/>
        </p:nvSpPr>
        <p:spPr>
          <a:xfrm>
            <a:off x="7423100" y="1556875"/>
            <a:ext cx="1239300" cy="323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a:solidFill>
                  <a:schemeClr val="lt1"/>
                </a:solidFill>
                <a:latin typeface="Source Sans Pro"/>
                <a:ea typeface="Source Sans Pro"/>
                <a:cs typeface="Source Sans Pro"/>
                <a:sym typeface="Source Sans Pro"/>
              </a:rPr>
              <a:t>Envision</a:t>
            </a:r>
            <a:endParaRPr sz="900" b="0" i="0" u="none" strike="noStrike" cap="none">
              <a:solidFill>
                <a:schemeClr val="lt1"/>
              </a:solidFill>
              <a:latin typeface="Source Sans Pro"/>
              <a:ea typeface="Source Sans Pro"/>
              <a:cs typeface="Source Sans Pro"/>
              <a:sym typeface="Source Sans Pro"/>
            </a:endParaRPr>
          </a:p>
        </p:txBody>
      </p:sp>
      <p:sp>
        <p:nvSpPr>
          <p:cNvPr id="925" name="Google Shape;925;gf69b283f39_4_113"/>
          <p:cNvSpPr txBox="1"/>
          <p:nvPr/>
        </p:nvSpPr>
        <p:spPr>
          <a:xfrm>
            <a:off x="8265550"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a:solidFill>
                  <a:schemeClr val="lt2"/>
                </a:solidFill>
                <a:latin typeface="Source Sans Pro"/>
                <a:ea typeface="Source Sans Pro"/>
                <a:cs typeface="Source Sans Pro"/>
                <a:sym typeface="Source Sans Pro"/>
              </a:rPr>
              <a:t>16</a:t>
            </a:r>
            <a:endParaRPr sz="900" b="1" i="0" u="none" strike="noStrike" cap="none">
              <a:solidFill>
                <a:schemeClr val="lt2"/>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42"/>
        <p:cNvGrpSpPr/>
        <p:nvPr/>
      </p:nvGrpSpPr>
      <p:grpSpPr>
        <a:xfrm>
          <a:off x="0" y="0"/>
          <a:ext cx="0" cy="0"/>
          <a:chOff x="0" y="0"/>
          <a:chExt cx="0" cy="0"/>
        </a:xfrm>
      </p:grpSpPr>
      <p:sp>
        <p:nvSpPr>
          <p:cNvPr id="343" name="Google Shape;343;gf1dcce232f_0_25"/>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344" name="Google Shape;344;gf1dcce232f_0_25"/>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345" name="Google Shape;345;gf1dcce232f_0_25"/>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gf1dcce232f_0_25"/>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rPr>
              <a:t>CLIN 0001AA: Delivery Report</a:t>
            </a:r>
            <a:endParaRPr sz="1090" b="1"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0001AB: Monitoring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0001AD: Status of Government Furnished Equipment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0001AE: Personnel Contractor Manpower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0001AF: Contractor Staff Roster</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gf69b283f39_4_27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931" name="Google Shape;931;gf69b283f39_4_277"/>
          <p:cNvGraphicFramePr/>
          <p:nvPr/>
        </p:nvGraphicFramePr>
        <p:xfrm>
          <a:off x="464063" y="1067542"/>
          <a:ext cx="3000000" cy="3000000"/>
        </p:xfrm>
        <a:graphic>
          <a:graphicData uri="http://schemas.openxmlformats.org/drawingml/2006/table">
            <a:tbl>
              <a:tblPr>
                <a:noFill/>
                <a:tableStyleId>{7BCE54F0-2938-4BD0-B934-A97A592CB955}</a:tableStyleId>
              </a:tblPr>
              <a:tblGrid>
                <a:gridCol w="1666725">
                  <a:extLst>
                    <a:ext uri="{9D8B030D-6E8A-4147-A177-3AD203B41FA5}">
                      <a16:colId xmlns:a16="http://schemas.microsoft.com/office/drawing/2014/main" val="20000"/>
                    </a:ext>
                  </a:extLst>
                </a:gridCol>
                <a:gridCol w="1666725">
                  <a:extLst>
                    <a:ext uri="{9D8B030D-6E8A-4147-A177-3AD203B41FA5}">
                      <a16:colId xmlns:a16="http://schemas.microsoft.com/office/drawing/2014/main" val="20001"/>
                    </a:ext>
                  </a:extLst>
                </a:gridCol>
                <a:gridCol w="1666725">
                  <a:extLst>
                    <a:ext uri="{9D8B030D-6E8A-4147-A177-3AD203B41FA5}">
                      <a16:colId xmlns:a16="http://schemas.microsoft.com/office/drawing/2014/main" val="20002"/>
                    </a:ext>
                  </a:extLst>
                </a:gridCol>
                <a:gridCol w="1666725">
                  <a:extLst>
                    <a:ext uri="{9D8B030D-6E8A-4147-A177-3AD203B41FA5}">
                      <a16:colId xmlns:a16="http://schemas.microsoft.com/office/drawing/2014/main" val="20003"/>
                    </a:ext>
                  </a:extLst>
                </a:gridCol>
                <a:gridCol w="1666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10/4</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10/5</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1 Demo: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1 Retro: </a:t>
                      </a:r>
                      <a:r>
                        <a:rPr lang="en-US" sz="800">
                          <a:solidFill>
                            <a:schemeClr val="dk2"/>
                          </a:solidFill>
                          <a:latin typeface="Source Sans Pro"/>
                          <a:ea typeface="Source Sans Pro"/>
                          <a:cs typeface="Source Sans Pro"/>
                          <a:sym typeface="Source Sans Pro"/>
                        </a:rPr>
                        <a:t>2pm ET</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10/6</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2 Kickoff: </a:t>
                      </a:r>
                      <a:r>
                        <a:rPr lang="en-US" sz="800">
                          <a:solidFill>
                            <a:schemeClr val="dk2"/>
                          </a:solidFill>
                          <a:latin typeface="Source Sans Pro"/>
                          <a:ea typeface="Source Sans Pro"/>
                          <a:cs typeface="Source Sans Pro"/>
                          <a:sym typeface="Source Sans Pro"/>
                        </a:rPr>
                        <a:t>10am ET</a:t>
                      </a:r>
                      <a:endParaRPr sz="800" b="1">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1100"/>
                        <a:buFont typeface="Arial"/>
                        <a:buNone/>
                      </a:pPr>
                      <a:endParaRPr sz="800" b="1">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10/8</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53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10/11</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10/13</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Backlog Grooming: </a:t>
                      </a:r>
                      <a:r>
                        <a:rPr lang="en-US" sz="800">
                          <a:solidFill>
                            <a:schemeClr val="dk2"/>
                          </a:solidFill>
                          <a:latin typeface="Source Sans Pro"/>
                          <a:ea typeface="Source Sans Pro"/>
                          <a:cs typeface="Source Sans Pro"/>
                          <a:sym typeface="Source Sans Pro"/>
                        </a:rPr>
                        <a:t>2pm ET</a:t>
                      </a: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10/14</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3 Planning: </a:t>
                      </a:r>
                      <a:r>
                        <a:rPr lang="en-US" sz="800">
                          <a:solidFill>
                            <a:schemeClr val="dk2"/>
                          </a:solidFill>
                          <a:latin typeface="Source Sans Pro"/>
                          <a:ea typeface="Source Sans Pro"/>
                          <a:cs typeface="Source Sans Pro"/>
                          <a:sym typeface="Source Sans Pro"/>
                        </a:rPr>
                        <a:t>11am ET</a:t>
                      </a: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10/15</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10/18</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2 Demo: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2 Retro: </a:t>
                      </a:r>
                      <a:r>
                        <a:rPr lang="en-US" sz="800">
                          <a:solidFill>
                            <a:schemeClr val="dk2"/>
                          </a:solidFill>
                          <a:latin typeface="Source Sans Pro"/>
                          <a:ea typeface="Source Sans Pro"/>
                          <a:cs typeface="Source Sans Pro"/>
                          <a:sym typeface="Source Sans Pro"/>
                        </a:rPr>
                        <a:t>12pm ET</a:t>
                      </a:r>
                      <a:endParaRPr sz="7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10/19</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10/20</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3 Kickoff: </a:t>
                      </a:r>
                      <a:r>
                        <a:rPr lang="en-US" sz="800">
                          <a:solidFill>
                            <a:schemeClr val="dk2"/>
                          </a:solidFill>
                          <a:latin typeface="Source Sans Pro"/>
                          <a:ea typeface="Source Sans Pro"/>
                          <a:cs typeface="Source Sans Pro"/>
                          <a:sym typeface="Source Sans Pro"/>
                        </a:rPr>
                        <a:t>10am ET</a:t>
                      </a:r>
                      <a:endParaRPr sz="7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10/25</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10/26</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Apartment Working Group: </a:t>
                      </a:r>
                      <a:r>
                        <a:rPr lang="en-US" sz="800">
                          <a:solidFill>
                            <a:schemeClr val="dk2"/>
                          </a:solidFill>
                          <a:latin typeface="Source Sans Pro"/>
                          <a:ea typeface="Source Sans Pro"/>
                          <a:cs typeface="Source Sans Pro"/>
                          <a:sym typeface="Source Sans Pro"/>
                        </a:rPr>
                        <a:t>2pm ET</a:t>
                      </a:r>
                      <a:endParaRPr sz="8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Backlog Grooming: </a:t>
                      </a:r>
                      <a:r>
                        <a:rPr lang="en-US" sz="800">
                          <a:solidFill>
                            <a:schemeClr val="dk2"/>
                          </a:solidFill>
                          <a:latin typeface="Source Sans Pro"/>
                          <a:ea typeface="Source Sans Pro"/>
                          <a:cs typeface="Source Sans Pro"/>
                          <a:sym typeface="Source Sans Pro"/>
                        </a:rPr>
                        <a:t>4pm ET</a:t>
                      </a: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10/28</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4 Planning: </a:t>
                      </a:r>
                      <a:r>
                        <a:rPr lang="en-US" sz="800">
                          <a:solidFill>
                            <a:schemeClr val="dk2"/>
                          </a:solidFill>
                          <a:latin typeface="Source Sans Pro"/>
                          <a:ea typeface="Source Sans Pro"/>
                          <a:cs typeface="Source Sans Pro"/>
                          <a:sym typeface="Source Sans Pro"/>
                        </a:rPr>
                        <a:t>11am ET</a:t>
                      </a: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10/29</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932" name="Google Shape;932;gf69b283f39_4_277"/>
          <p:cNvSpPr/>
          <p:nvPr/>
        </p:nvSpPr>
        <p:spPr>
          <a:xfrm>
            <a:off x="464312" y="234846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2</a:t>
            </a:r>
            <a:endParaRPr sz="600" b="1" i="1" u="none" strike="noStrike" cap="none">
              <a:solidFill>
                <a:schemeClr val="lt1"/>
              </a:solidFill>
              <a:latin typeface="Century Gothic"/>
              <a:ea typeface="Century Gothic"/>
              <a:cs typeface="Century Gothic"/>
              <a:sym typeface="Century Gothic"/>
            </a:endParaRPr>
          </a:p>
        </p:txBody>
      </p:sp>
      <p:sp>
        <p:nvSpPr>
          <p:cNvPr id="933" name="Google Shape;933;gf69b283f39_4_277"/>
          <p:cNvSpPr/>
          <p:nvPr/>
        </p:nvSpPr>
        <p:spPr>
          <a:xfrm>
            <a:off x="464450" y="2993849"/>
            <a:ext cx="50004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2</a:t>
            </a:r>
            <a:endParaRPr sz="600" b="1" i="1" u="none" strike="noStrike" cap="none">
              <a:solidFill>
                <a:schemeClr val="lt1"/>
              </a:solidFill>
              <a:latin typeface="Century Gothic"/>
              <a:ea typeface="Century Gothic"/>
              <a:cs typeface="Century Gothic"/>
              <a:sym typeface="Century Gothic"/>
            </a:endParaRPr>
          </a:p>
        </p:txBody>
      </p:sp>
      <p:sp>
        <p:nvSpPr>
          <p:cNvPr id="934" name="Google Shape;934;gf69b283f39_4_277"/>
          <p:cNvSpPr/>
          <p:nvPr/>
        </p:nvSpPr>
        <p:spPr>
          <a:xfrm>
            <a:off x="464450" y="1695825"/>
            <a:ext cx="4888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1</a:t>
            </a:r>
            <a:endParaRPr sz="600" b="1" i="1" u="none" strike="noStrike" cap="none">
              <a:solidFill>
                <a:schemeClr val="lt1"/>
              </a:solidFill>
              <a:latin typeface="Century Gothic"/>
              <a:ea typeface="Century Gothic"/>
              <a:cs typeface="Century Gothic"/>
              <a:sym typeface="Century Gothic"/>
            </a:endParaRPr>
          </a:p>
        </p:txBody>
      </p:sp>
      <p:sp>
        <p:nvSpPr>
          <p:cNvPr id="935" name="Google Shape;935;gf69b283f39_4_27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Monthly Calendar - October 2021</a:t>
            </a:r>
            <a:endParaRPr sz="3200"/>
          </a:p>
        </p:txBody>
      </p:sp>
      <p:sp>
        <p:nvSpPr>
          <p:cNvPr id="936" name="Google Shape;936;gf69b283f39_4_277"/>
          <p:cNvSpPr/>
          <p:nvPr/>
        </p:nvSpPr>
        <p:spPr>
          <a:xfrm>
            <a:off x="5608875" y="1695825"/>
            <a:ext cx="3189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2</a:t>
            </a:r>
            <a:endParaRPr sz="600" b="1" i="1" u="none" strike="noStrike" cap="none">
              <a:solidFill>
                <a:schemeClr val="lt1"/>
              </a:solidFill>
              <a:latin typeface="Century Gothic"/>
              <a:ea typeface="Century Gothic"/>
              <a:cs typeface="Century Gothic"/>
              <a:sym typeface="Century Gothic"/>
            </a:endParaRPr>
          </a:p>
        </p:txBody>
      </p:sp>
      <p:sp>
        <p:nvSpPr>
          <p:cNvPr id="937" name="Google Shape;937;gf69b283f39_4_277"/>
          <p:cNvSpPr/>
          <p:nvPr/>
        </p:nvSpPr>
        <p:spPr>
          <a:xfrm>
            <a:off x="5608875" y="3001125"/>
            <a:ext cx="3189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3</a:t>
            </a:r>
            <a:endParaRPr sz="600" b="1" i="1" u="none" strike="noStrike" cap="none">
              <a:solidFill>
                <a:schemeClr val="lt1"/>
              </a:solidFill>
              <a:latin typeface="Century Gothic"/>
              <a:ea typeface="Century Gothic"/>
              <a:cs typeface="Century Gothic"/>
              <a:sym typeface="Century Gothic"/>
            </a:endParaRPr>
          </a:p>
        </p:txBody>
      </p:sp>
      <p:sp>
        <p:nvSpPr>
          <p:cNvPr id="938" name="Google Shape;938;gf69b283f39_4_277"/>
          <p:cNvSpPr/>
          <p:nvPr/>
        </p:nvSpPr>
        <p:spPr>
          <a:xfrm>
            <a:off x="464312" y="363921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3</a:t>
            </a:r>
            <a:endParaRPr sz="600" b="1" i="1"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1007db63c87_0_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944" name="Google Shape;944;g1007db63c87_0_7"/>
          <p:cNvGraphicFramePr/>
          <p:nvPr/>
        </p:nvGraphicFramePr>
        <p:xfrm>
          <a:off x="464063" y="1067542"/>
          <a:ext cx="3000000" cy="3000000"/>
        </p:xfrm>
        <a:graphic>
          <a:graphicData uri="http://schemas.openxmlformats.org/drawingml/2006/table">
            <a:tbl>
              <a:tblPr>
                <a:noFill/>
                <a:tableStyleId>{7BCE54F0-2938-4BD0-B934-A97A592CB955}</a:tableStyleId>
              </a:tblPr>
              <a:tblGrid>
                <a:gridCol w="1666725">
                  <a:extLst>
                    <a:ext uri="{9D8B030D-6E8A-4147-A177-3AD203B41FA5}">
                      <a16:colId xmlns:a16="http://schemas.microsoft.com/office/drawing/2014/main" val="20000"/>
                    </a:ext>
                  </a:extLst>
                </a:gridCol>
                <a:gridCol w="1666725">
                  <a:extLst>
                    <a:ext uri="{9D8B030D-6E8A-4147-A177-3AD203B41FA5}">
                      <a16:colId xmlns:a16="http://schemas.microsoft.com/office/drawing/2014/main" val="20001"/>
                    </a:ext>
                  </a:extLst>
                </a:gridCol>
                <a:gridCol w="1666725">
                  <a:extLst>
                    <a:ext uri="{9D8B030D-6E8A-4147-A177-3AD203B41FA5}">
                      <a16:colId xmlns:a16="http://schemas.microsoft.com/office/drawing/2014/main" val="20002"/>
                    </a:ext>
                  </a:extLst>
                </a:gridCol>
                <a:gridCol w="1666725">
                  <a:extLst>
                    <a:ext uri="{9D8B030D-6E8A-4147-A177-3AD203B41FA5}">
                      <a16:colId xmlns:a16="http://schemas.microsoft.com/office/drawing/2014/main" val="20003"/>
                    </a:ext>
                  </a:extLst>
                </a:gridCol>
                <a:gridCol w="1666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a:t>
                      </a:r>
                      <a:r>
                        <a:rPr lang="en-US" sz="700">
                          <a:solidFill>
                            <a:schemeClr val="dk2"/>
                          </a:solidFill>
                          <a:latin typeface="Source Sans Pro"/>
                          <a:ea typeface="Source Sans Pro"/>
                          <a:cs typeface="Source Sans Pro"/>
                          <a:sym typeface="Source Sans Pro"/>
                        </a:rPr>
                        <a:t>1/1</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Pre Demo Prep: </a:t>
                      </a:r>
                      <a:r>
                        <a:rPr lang="en-US" sz="800">
                          <a:solidFill>
                            <a:schemeClr val="dk2"/>
                          </a:solidFill>
                          <a:latin typeface="Source Sans Pro"/>
                          <a:ea typeface="Source Sans Pro"/>
                          <a:cs typeface="Source Sans Pro"/>
                          <a:sym typeface="Source Sans Pro"/>
                        </a:rPr>
                        <a:t>4pm ET</a:t>
                      </a: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4 Demo &amp; Retro: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11/3</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Admin Day</a:t>
                      </a:r>
                      <a:endParaRPr sz="800" b="1">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1100"/>
                        <a:buFont typeface="Arial"/>
                        <a:buNone/>
                      </a:pPr>
                      <a:endParaRPr sz="800" b="1">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11/4</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4 Planning &amp; Kickoff: </a:t>
                      </a:r>
                      <a:r>
                        <a:rPr lang="en-US" sz="800">
                          <a:solidFill>
                            <a:schemeClr val="dk2"/>
                          </a:solidFill>
                          <a:latin typeface="Source Sans Pro"/>
                          <a:ea typeface="Source Sans Pro"/>
                          <a:cs typeface="Source Sans Pro"/>
                          <a:sym typeface="Source Sans Pro"/>
                        </a:rPr>
                        <a:t>10am ET</a:t>
                      </a: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11/5</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Backlog Refinement: </a:t>
                      </a:r>
                      <a:r>
                        <a:rPr lang="en-US" sz="800">
                          <a:solidFill>
                            <a:schemeClr val="dk2"/>
                          </a:solidFill>
                          <a:latin typeface="Source Sans Pro"/>
                          <a:ea typeface="Source Sans Pro"/>
                          <a:cs typeface="Source Sans Pro"/>
                          <a:sym typeface="Source Sans Pro"/>
                        </a:rPr>
                        <a:t>12:00pm ET</a:t>
                      </a: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5300">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11/8</a:t>
                      </a:r>
                      <a:endParaRPr sz="7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11/9</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11/10</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Bi-week Problem Solving: </a:t>
                      </a:r>
                      <a:r>
                        <a:rPr lang="en-US" sz="800">
                          <a:solidFill>
                            <a:schemeClr val="dk2"/>
                          </a:solidFill>
                          <a:latin typeface="Source Sans Pro"/>
                          <a:ea typeface="Source Sans Pro"/>
                          <a:cs typeface="Source Sans Pro"/>
                          <a:sym typeface="Source Sans Pro"/>
                        </a:rPr>
                        <a:t>12pm ET</a:t>
                      </a: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11/11</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Government Holiday</a:t>
                      </a: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11/15</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Pre Demo Prep: </a:t>
                      </a:r>
                      <a:r>
                        <a:rPr lang="en-US" sz="800">
                          <a:solidFill>
                            <a:schemeClr val="dk2"/>
                          </a:solidFill>
                          <a:latin typeface="Source Sans Pro"/>
                          <a:ea typeface="Source Sans Pro"/>
                          <a:cs typeface="Source Sans Pro"/>
                          <a:sym typeface="Source Sans Pro"/>
                        </a:rPr>
                        <a:t>4pm ET</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11/16</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4 Demo &amp; Retro: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8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11/17</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5 Planning &amp; Kickoff: </a:t>
                      </a:r>
                      <a:r>
                        <a:rPr lang="en-US" sz="800">
                          <a:solidFill>
                            <a:schemeClr val="dk2"/>
                          </a:solidFill>
                          <a:latin typeface="Source Sans Pro"/>
                          <a:ea typeface="Source Sans Pro"/>
                          <a:cs typeface="Source Sans Pro"/>
                          <a:sym typeface="Source Sans Pro"/>
                        </a:rPr>
                        <a:t>10am ET</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Backlog Refinement: </a:t>
                      </a:r>
                      <a:r>
                        <a:rPr lang="en-US" sz="800">
                          <a:solidFill>
                            <a:schemeClr val="dk2"/>
                          </a:solidFill>
                          <a:latin typeface="Source Sans Pro"/>
                          <a:ea typeface="Source Sans Pro"/>
                          <a:cs typeface="Source Sans Pro"/>
                          <a:sym typeface="Source Sans Pro"/>
                        </a:rPr>
                        <a:t>11:30am ET</a:t>
                      </a: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11/19</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11/23</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1"/>
                            </a:ext>
                          </a:extLst>
                        </a:rPr>
                        <a:t>11/24</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2"/>
                          </a:ext>
                        </a:extLst>
                      </a:endParaRPr>
                    </a:p>
                    <a:p>
                      <a:pPr marL="0" marR="0" lvl="0" indent="0" algn="ctr" rtl="0">
                        <a:lnSpc>
                          <a:spcPct val="100000"/>
                        </a:lnSpc>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3"/>
                            </a:ext>
                          </a:extLst>
                        </a:rPr>
                        <a:t>Apartment Working Group: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4"/>
                            </a:ext>
                          </a:extLst>
                        </a:rPr>
                        <a:t>2pm ET</a:t>
                      </a:r>
                      <a:endParaRPr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5"/>
                          </a:ext>
                        </a:extLst>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Bi-week Problem Solving: </a:t>
                      </a:r>
                      <a:r>
                        <a:rPr lang="en-US" sz="800">
                          <a:solidFill>
                            <a:schemeClr val="dk2"/>
                          </a:solidFill>
                          <a:latin typeface="Source Sans Pro"/>
                          <a:ea typeface="Source Sans Pro"/>
                          <a:cs typeface="Source Sans Pro"/>
                          <a:sym typeface="Source Sans Pro"/>
                        </a:rPr>
                        <a:t>12pm ET</a:t>
                      </a:r>
                      <a:endParaRPr sz="8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6"/>
                          </a:ext>
                        </a:extLst>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7"/>
                            </a:ext>
                          </a:extLst>
                        </a:rPr>
                        <a:t>11/25</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8"/>
                          </a:ext>
                        </a:extLst>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9"/>
                            </a:ext>
                          </a:extLst>
                        </a:rPr>
                        <a:t>Government Holiday</a:t>
                      </a:r>
                      <a:endParaRPr sz="8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0"/>
                          </a:ext>
                        </a:extLst>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11/26</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11/29</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Pre Demo Prep: </a:t>
                      </a:r>
                      <a:r>
                        <a:rPr lang="en-US" sz="800">
                          <a:solidFill>
                            <a:schemeClr val="dk2"/>
                          </a:solidFill>
                          <a:latin typeface="Source Sans Pro"/>
                          <a:ea typeface="Source Sans Pro"/>
                          <a:cs typeface="Source Sans Pro"/>
                          <a:sym typeface="Source Sans Pro"/>
                        </a:rPr>
                        <a:t>4pm ET</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endParaRPr sz="800" b="1">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11/30</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5 Demo &amp; Retro: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endParaRPr sz="7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945" name="Google Shape;945;g1007db63c87_0_7"/>
          <p:cNvSpPr/>
          <p:nvPr/>
        </p:nvSpPr>
        <p:spPr>
          <a:xfrm>
            <a:off x="464312" y="234846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4</a:t>
            </a:r>
            <a:endParaRPr sz="600" b="1" i="1" u="none" strike="noStrike" cap="none">
              <a:solidFill>
                <a:schemeClr val="lt1"/>
              </a:solidFill>
              <a:latin typeface="Century Gothic"/>
              <a:ea typeface="Century Gothic"/>
              <a:cs typeface="Century Gothic"/>
              <a:sym typeface="Century Gothic"/>
            </a:endParaRPr>
          </a:p>
        </p:txBody>
      </p:sp>
      <p:sp>
        <p:nvSpPr>
          <p:cNvPr id="946" name="Google Shape;946;g1007db63c87_0_7"/>
          <p:cNvSpPr/>
          <p:nvPr/>
        </p:nvSpPr>
        <p:spPr>
          <a:xfrm>
            <a:off x="464450" y="299385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4</a:t>
            </a:r>
            <a:endParaRPr sz="600" b="1" i="1" u="none" strike="noStrike" cap="none">
              <a:solidFill>
                <a:schemeClr val="lt1"/>
              </a:solidFill>
              <a:latin typeface="Century Gothic"/>
              <a:ea typeface="Century Gothic"/>
              <a:cs typeface="Century Gothic"/>
              <a:sym typeface="Century Gothic"/>
            </a:endParaRPr>
          </a:p>
        </p:txBody>
      </p:sp>
      <p:sp>
        <p:nvSpPr>
          <p:cNvPr id="947" name="Google Shape;947;g1007db63c87_0_7"/>
          <p:cNvSpPr/>
          <p:nvPr/>
        </p:nvSpPr>
        <p:spPr>
          <a:xfrm>
            <a:off x="464450" y="1695825"/>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3</a:t>
            </a:r>
            <a:endParaRPr sz="600" b="1" i="1" u="none" strike="noStrike" cap="none">
              <a:solidFill>
                <a:schemeClr val="lt1"/>
              </a:solidFill>
              <a:latin typeface="Century Gothic"/>
              <a:ea typeface="Century Gothic"/>
              <a:cs typeface="Century Gothic"/>
              <a:sym typeface="Century Gothic"/>
            </a:endParaRPr>
          </a:p>
        </p:txBody>
      </p:sp>
      <p:sp>
        <p:nvSpPr>
          <p:cNvPr id="948" name="Google Shape;948;g1007db63c87_0_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Monthly Calendar - November 2021</a:t>
            </a:r>
            <a:endParaRPr sz="3200"/>
          </a:p>
        </p:txBody>
      </p:sp>
      <p:sp>
        <p:nvSpPr>
          <p:cNvPr id="949" name="Google Shape;949;g1007db63c87_0_7"/>
          <p:cNvSpPr/>
          <p:nvPr/>
        </p:nvSpPr>
        <p:spPr>
          <a:xfrm>
            <a:off x="3838600" y="1695825"/>
            <a:ext cx="49593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4</a:t>
            </a:r>
            <a:endParaRPr sz="600" b="1" i="1" u="none" strike="noStrike" cap="none">
              <a:solidFill>
                <a:schemeClr val="lt1"/>
              </a:solidFill>
              <a:latin typeface="Century Gothic"/>
              <a:ea typeface="Century Gothic"/>
              <a:cs typeface="Century Gothic"/>
              <a:sym typeface="Century Gothic"/>
            </a:endParaRPr>
          </a:p>
        </p:txBody>
      </p:sp>
      <p:sp>
        <p:nvSpPr>
          <p:cNvPr id="950" name="Google Shape;950;g1007db63c87_0_7"/>
          <p:cNvSpPr/>
          <p:nvPr/>
        </p:nvSpPr>
        <p:spPr>
          <a:xfrm>
            <a:off x="3838575" y="3001125"/>
            <a:ext cx="49593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5</a:t>
            </a:r>
            <a:endParaRPr sz="600" b="1" i="1" u="none" strike="noStrike" cap="none">
              <a:solidFill>
                <a:schemeClr val="lt1"/>
              </a:solidFill>
              <a:latin typeface="Century Gothic"/>
              <a:ea typeface="Century Gothic"/>
              <a:cs typeface="Century Gothic"/>
              <a:sym typeface="Century Gothic"/>
            </a:endParaRPr>
          </a:p>
        </p:txBody>
      </p:sp>
      <p:sp>
        <p:nvSpPr>
          <p:cNvPr id="951" name="Google Shape;951;g1007db63c87_0_7"/>
          <p:cNvSpPr/>
          <p:nvPr/>
        </p:nvSpPr>
        <p:spPr>
          <a:xfrm>
            <a:off x="464312" y="363921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5</a:t>
            </a:r>
            <a:endParaRPr sz="600" b="1" i="1" u="none" strike="noStrike" cap="none">
              <a:solidFill>
                <a:schemeClr val="lt1"/>
              </a:solidFill>
              <a:latin typeface="Century Gothic"/>
              <a:ea typeface="Century Gothic"/>
              <a:cs typeface="Century Gothic"/>
              <a:sym typeface="Century Gothic"/>
            </a:endParaRPr>
          </a:p>
        </p:txBody>
      </p:sp>
      <p:sp>
        <p:nvSpPr>
          <p:cNvPr id="952" name="Google Shape;952;g1007db63c87_0_7"/>
          <p:cNvSpPr/>
          <p:nvPr/>
        </p:nvSpPr>
        <p:spPr>
          <a:xfrm>
            <a:off x="464450" y="428460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5</a:t>
            </a:r>
            <a:endParaRPr sz="600" b="1" i="1"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g1017cf38d28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958" name="Google Shape;958;g1017cf38d28_0_0"/>
          <p:cNvGraphicFramePr/>
          <p:nvPr/>
        </p:nvGraphicFramePr>
        <p:xfrm>
          <a:off x="464063" y="1067542"/>
          <a:ext cx="3000000" cy="3000000"/>
        </p:xfrm>
        <a:graphic>
          <a:graphicData uri="http://schemas.openxmlformats.org/drawingml/2006/table">
            <a:tbl>
              <a:tblPr>
                <a:noFill/>
                <a:tableStyleId>{7BCE54F0-2938-4BD0-B934-A97A592CB955}</a:tableStyleId>
              </a:tblPr>
              <a:tblGrid>
                <a:gridCol w="1666725">
                  <a:extLst>
                    <a:ext uri="{9D8B030D-6E8A-4147-A177-3AD203B41FA5}">
                      <a16:colId xmlns:a16="http://schemas.microsoft.com/office/drawing/2014/main" val="20000"/>
                    </a:ext>
                  </a:extLst>
                </a:gridCol>
                <a:gridCol w="1666725">
                  <a:extLst>
                    <a:ext uri="{9D8B030D-6E8A-4147-A177-3AD203B41FA5}">
                      <a16:colId xmlns:a16="http://schemas.microsoft.com/office/drawing/2014/main" val="20001"/>
                    </a:ext>
                  </a:extLst>
                </a:gridCol>
                <a:gridCol w="1666725">
                  <a:extLst>
                    <a:ext uri="{9D8B030D-6E8A-4147-A177-3AD203B41FA5}">
                      <a16:colId xmlns:a16="http://schemas.microsoft.com/office/drawing/2014/main" val="20002"/>
                    </a:ext>
                  </a:extLst>
                </a:gridCol>
                <a:gridCol w="1666725">
                  <a:extLst>
                    <a:ext uri="{9D8B030D-6E8A-4147-A177-3AD203B41FA5}">
                      <a16:colId xmlns:a16="http://schemas.microsoft.com/office/drawing/2014/main" val="20003"/>
                    </a:ext>
                  </a:extLst>
                </a:gridCol>
                <a:gridCol w="1666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40050">
                <a:tc>
                  <a:txBody>
                    <a:bodyPr/>
                    <a:lstStyle/>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12/1</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6 Planning &amp; Kickoff: </a:t>
                      </a:r>
                      <a:r>
                        <a:rPr lang="en-US" sz="800">
                          <a:solidFill>
                            <a:schemeClr val="dk2"/>
                          </a:solidFill>
                          <a:latin typeface="Source Sans Pro"/>
                          <a:ea typeface="Source Sans Pro"/>
                          <a:cs typeface="Source Sans Pro"/>
                          <a:sym typeface="Source Sans Pro"/>
                        </a:rPr>
                        <a:t>10am ET</a:t>
                      </a:r>
                      <a:endParaRPr sz="800" b="1">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12/2</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Design Review: </a:t>
                      </a:r>
                      <a:r>
                        <a:rPr lang="en-US" sz="800">
                          <a:solidFill>
                            <a:schemeClr val="dk2"/>
                          </a:solidFill>
                          <a:latin typeface="Source Sans Pro"/>
                          <a:ea typeface="Source Sans Pro"/>
                          <a:cs typeface="Source Sans Pro"/>
                          <a:sym typeface="Source Sans Pro"/>
                        </a:rPr>
                        <a:t>9:30 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PM, VA-PO Sync: </a:t>
                      </a:r>
                      <a:r>
                        <a:rPr lang="en-US" sz="800">
                          <a:solidFill>
                            <a:schemeClr val="dk2"/>
                          </a:solidFill>
                          <a:latin typeface="Source Sans Pro"/>
                          <a:ea typeface="Source Sans Pro"/>
                          <a:cs typeface="Source Sans Pro"/>
                          <a:sym typeface="Source Sans Pro"/>
                        </a:rPr>
                        <a:t>1 PM ET</a:t>
                      </a:r>
                      <a:endParaRPr sz="8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12/3</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5300">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12/6</a:t>
                      </a:r>
                      <a:endParaRPr sz="7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12/7</a:t>
                      </a:r>
                      <a:endParaRPr sz="7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Mid-sprint Design Review: </a:t>
                      </a:r>
                      <a:r>
                        <a:rPr lang="en-US" sz="800">
                          <a:solidFill>
                            <a:schemeClr val="dk2"/>
                          </a:solidFill>
                          <a:latin typeface="Source Sans Pro"/>
                          <a:ea typeface="Source Sans Pro"/>
                          <a:cs typeface="Source Sans Pro"/>
                          <a:sym typeface="Source Sans Pro"/>
                        </a:rPr>
                        <a:t>9am ET</a:t>
                      </a: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12/8</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Bi-week Problem Solving: </a:t>
                      </a:r>
                      <a:r>
                        <a:rPr lang="en-US" sz="800">
                          <a:solidFill>
                            <a:schemeClr val="dk2"/>
                          </a:solidFill>
                          <a:latin typeface="Source Sans Pro"/>
                          <a:ea typeface="Source Sans Pro"/>
                          <a:cs typeface="Source Sans Pro"/>
                          <a:sym typeface="Source Sans Pro"/>
                        </a:rPr>
                        <a:t>12pm ET</a:t>
                      </a: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12/9</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Design Review: </a:t>
                      </a:r>
                      <a:r>
                        <a:rPr lang="en-US" sz="800">
                          <a:solidFill>
                            <a:schemeClr val="dk2"/>
                          </a:solidFill>
                          <a:latin typeface="Source Sans Pro"/>
                          <a:ea typeface="Source Sans Pro"/>
                          <a:cs typeface="Source Sans Pro"/>
                          <a:sym typeface="Source Sans Pro"/>
                        </a:rPr>
                        <a:t>9:30 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PM, VA-PO Sync: </a:t>
                      </a:r>
                      <a:r>
                        <a:rPr lang="en-US" sz="800">
                          <a:solidFill>
                            <a:schemeClr val="dk2"/>
                          </a:solidFill>
                          <a:latin typeface="Source Sans Pro"/>
                          <a:ea typeface="Source Sans Pro"/>
                          <a:cs typeface="Source Sans Pro"/>
                          <a:sym typeface="Source Sans Pro"/>
                        </a:rPr>
                        <a:t>1 PM ET</a:t>
                      </a:r>
                      <a:endParaRPr sz="800" b="1">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12/10</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12/13</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Backlog Grooming: </a:t>
                      </a:r>
                      <a:r>
                        <a:rPr lang="en-US" sz="800">
                          <a:solidFill>
                            <a:schemeClr val="dk2"/>
                          </a:solidFill>
                          <a:latin typeface="Source Sans Pro"/>
                          <a:ea typeface="Source Sans Pro"/>
                          <a:cs typeface="Source Sans Pro"/>
                          <a:sym typeface="Source Sans Pro"/>
                        </a:rPr>
                        <a:t>1pm ET</a:t>
                      </a:r>
                      <a:endParaRPr sz="800" b="1">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Pre Demo Prep: </a:t>
                      </a:r>
                      <a:r>
                        <a:rPr lang="en-US" sz="800">
                          <a:solidFill>
                            <a:schemeClr val="dk2"/>
                          </a:solidFill>
                          <a:latin typeface="Source Sans Pro"/>
                          <a:ea typeface="Source Sans Pro"/>
                          <a:cs typeface="Source Sans Pro"/>
                          <a:sym typeface="Source Sans Pro"/>
                        </a:rPr>
                        <a:t>4pm ET</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12/14</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6 Demo &amp; Retro: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8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12/15</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7 Planning &amp; Kickoff: </a:t>
                      </a:r>
                      <a:r>
                        <a:rPr lang="en-US" sz="800">
                          <a:solidFill>
                            <a:schemeClr val="dk2"/>
                          </a:solidFill>
                          <a:latin typeface="Source Sans Pro"/>
                          <a:ea typeface="Source Sans Pro"/>
                          <a:cs typeface="Source Sans Pro"/>
                          <a:sym typeface="Source Sans Pro"/>
                        </a:rPr>
                        <a:t>10am ET</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Backlog Refinement: </a:t>
                      </a:r>
                      <a:r>
                        <a:rPr lang="en-US" sz="800">
                          <a:solidFill>
                            <a:schemeClr val="dk2"/>
                          </a:solidFill>
                          <a:latin typeface="Source Sans Pro"/>
                          <a:ea typeface="Source Sans Pro"/>
                          <a:cs typeface="Source Sans Pro"/>
                          <a:sym typeface="Source Sans Pro"/>
                        </a:rPr>
                        <a:t>11:30am ET</a:t>
                      </a: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12/16</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Design Review: </a:t>
                      </a:r>
                      <a:r>
                        <a:rPr lang="en-US" sz="800">
                          <a:solidFill>
                            <a:schemeClr val="dk2"/>
                          </a:solidFill>
                          <a:latin typeface="Source Sans Pro"/>
                          <a:ea typeface="Source Sans Pro"/>
                          <a:cs typeface="Source Sans Pro"/>
                          <a:sym typeface="Source Sans Pro"/>
                        </a:rPr>
                        <a:t>9:30 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PM, VA-PO Sync: </a:t>
                      </a:r>
                      <a:r>
                        <a:rPr lang="en-US" sz="800">
                          <a:solidFill>
                            <a:schemeClr val="dk2"/>
                          </a:solidFill>
                          <a:latin typeface="Source Sans Pro"/>
                          <a:ea typeface="Source Sans Pro"/>
                          <a:cs typeface="Source Sans Pro"/>
                          <a:sym typeface="Source Sans Pro"/>
                        </a:rPr>
                        <a:t>1 PM ET</a:t>
                      </a:r>
                      <a:endParaRPr sz="800" b="1">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12/17</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12/20</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12/21</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Mid-sprint Design Review: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1"/>
                            </a:ext>
                          </a:extLst>
                        </a:rPr>
                        <a:t>12/22</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2"/>
                          </a:ext>
                        </a:extLst>
                      </a:endParaRPr>
                    </a:p>
                    <a:p>
                      <a:pPr marL="0" marR="0" lvl="0" indent="0" algn="ctr" rtl="0">
                        <a:lnSpc>
                          <a:spcPct val="100000"/>
                        </a:lnSpc>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3"/>
                            </a:ext>
                          </a:extLst>
                        </a:rPr>
                        <a:t>Apartment Working Group: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4"/>
                            </a:ext>
                          </a:extLst>
                        </a:rPr>
                        <a:t>2pm ET</a:t>
                      </a:r>
                      <a:endParaRPr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5"/>
                          </a:ext>
                        </a:extLst>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Bi-week Problem Solving: </a:t>
                      </a:r>
                      <a:r>
                        <a:rPr lang="en-US" sz="800">
                          <a:solidFill>
                            <a:schemeClr val="dk2"/>
                          </a:solidFill>
                          <a:latin typeface="Source Sans Pro"/>
                          <a:ea typeface="Source Sans Pro"/>
                          <a:cs typeface="Source Sans Pro"/>
                          <a:sym typeface="Source Sans Pro"/>
                        </a:rPr>
                        <a:t>12pm ET</a:t>
                      </a:r>
                      <a:endParaRPr sz="8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6"/>
                          </a:ext>
                        </a:extLst>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7"/>
                            </a:ext>
                          </a:extLst>
                        </a:rPr>
                        <a:t>12/23</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8"/>
                          </a:ext>
                        </a:extLst>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Design Review: </a:t>
                      </a:r>
                      <a:r>
                        <a:rPr lang="en-US" sz="800">
                          <a:solidFill>
                            <a:schemeClr val="dk2"/>
                          </a:solidFill>
                          <a:latin typeface="Source Sans Pro"/>
                          <a:ea typeface="Source Sans Pro"/>
                          <a:cs typeface="Source Sans Pro"/>
                          <a:sym typeface="Source Sans Pro"/>
                        </a:rPr>
                        <a:t>9:30 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PM, VA-PO Sync: </a:t>
                      </a:r>
                      <a:r>
                        <a:rPr lang="en-US" sz="800">
                          <a:solidFill>
                            <a:schemeClr val="dk2"/>
                          </a:solidFill>
                          <a:latin typeface="Source Sans Pro"/>
                          <a:ea typeface="Source Sans Pro"/>
                          <a:cs typeface="Source Sans Pro"/>
                          <a:sym typeface="Source Sans Pro"/>
                        </a:rPr>
                        <a:t>1 PM ET</a:t>
                      </a:r>
                      <a:endParaRPr sz="800" b="1">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12/24</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Government Holiday</a:t>
                      </a:r>
                      <a:endParaRPr sz="8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12/27</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Backlog Grooming: </a:t>
                      </a:r>
                      <a:r>
                        <a:rPr lang="en-US" sz="800">
                          <a:solidFill>
                            <a:schemeClr val="dk2"/>
                          </a:solidFill>
                          <a:latin typeface="Source Sans Pro"/>
                          <a:ea typeface="Source Sans Pro"/>
                          <a:cs typeface="Source Sans Pro"/>
                          <a:sym typeface="Source Sans Pro"/>
                        </a:rPr>
                        <a:t>1pm ET</a:t>
                      </a:r>
                      <a:endParaRPr sz="800" b="1">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Pre Demo Prep: </a:t>
                      </a:r>
                      <a:r>
                        <a:rPr lang="en-US" sz="800">
                          <a:solidFill>
                            <a:schemeClr val="dk2"/>
                          </a:solidFill>
                          <a:latin typeface="Source Sans Pro"/>
                          <a:ea typeface="Source Sans Pro"/>
                          <a:cs typeface="Source Sans Pro"/>
                          <a:sym typeface="Source Sans Pro"/>
                        </a:rPr>
                        <a:t>4pm ET</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endParaRPr sz="800" b="1">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endParaRPr sz="800" b="1">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12/28</a:t>
                      </a:r>
                      <a:endParaRPr sz="7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7 Demo &amp; Retro: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endParaRPr sz="7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12/29</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Sprint 8 Planning &amp; Kickoff: </a:t>
                      </a:r>
                      <a:r>
                        <a:rPr lang="en-US" sz="800">
                          <a:solidFill>
                            <a:schemeClr val="dk2"/>
                          </a:solidFill>
                          <a:latin typeface="Source Sans Pro"/>
                          <a:ea typeface="Source Sans Pro"/>
                          <a:cs typeface="Source Sans Pro"/>
                          <a:sym typeface="Source Sans Pro"/>
                        </a:rPr>
                        <a:t>10am ET</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Backlog Refinement: </a:t>
                      </a:r>
                      <a:r>
                        <a:rPr lang="en-US" sz="800">
                          <a:solidFill>
                            <a:schemeClr val="dk2"/>
                          </a:solidFill>
                          <a:latin typeface="Source Sans Pro"/>
                          <a:ea typeface="Source Sans Pro"/>
                          <a:cs typeface="Source Sans Pro"/>
                          <a:sym typeface="Source Sans Pro"/>
                        </a:rPr>
                        <a:t>11:30am ET</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12/30</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Design Review: </a:t>
                      </a:r>
                      <a:r>
                        <a:rPr lang="en-US" sz="800">
                          <a:solidFill>
                            <a:schemeClr val="dk2"/>
                          </a:solidFill>
                          <a:latin typeface="Source Sans Pro"/>
                          <a:ea typeface="Source Sans Pro"/>
                          <a:cs typeface="Source Sans Pro"/>
                          <a:sym typeface="Source Sans Pro"/>
                        </a:rPr>
                        <a:t>9:30 am ET</a:t>
                      </a:r>
                      <a:endParaRPr sz="8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PM, VA-PO Sync: </a:t>
                      </a:r>
                      <a:r>
                        <a:rPr lang="en-US" sz="800">
                          <a:solidFill>
                            <a:schemeClr val="dk2"/>
                          </a:solidFill>
                          <a:latin typeface="Source Sans Pro"/>
                          <a:ea typeface="Source Sans Pro"/>
                          <a:cs typeface="Source Sans Pro"/>
                          <a:sym typeface="Source Sans Pro"/>
                        </a:rPr>
                        <a:t>1 PM ET</a:t>
                      </a:r>
                      <a:endParaRPr sz="800" b="1">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12/31</a:t>
                      </a:r>
                      <a:endParaRPr sz="700">
                        <a:solidFill>
                          <a:schemeClr val="dk2"/>
                        </a:solidFill>
                        <a:latin typeface="Source Sans Pro"/>
                        <a:ea typeface="Source Sans Pro"/>
                        <a:cs typeface="Source Sans Pro"/>
                        <a:sym typeface="Source Sans Pro"/>
                      </a:endParaRPr>
                    </a:p>
                    <a:p>
                      <a:pPr marL="0" lvl="0" indent="0" algn="ctr" rtl="0">
                        <a:spcBef>
                          <a:spcPts val="0"/>
                        </a:spcBef>
                        <a:spcAft>
                          <a:spcPts val="0"/>
                        </a:spcAft>
                        <a:buClr>
                          <a:schemeClr val="dk1"/>
                        </a:buClr>
                        <a:buSzPts val="800"/>
                        <a:buFont typeface="Arial"/>
                        <a:buNone/>
                      </a:pPr>
                      <a:r>
                        <a:rPr lang="en-US" sz="800" b="1">
                          <a:solidFill>
                            <a:schemeClr val="dk2"/>
                          </a:solidFill>
                          <a:latin typeface="Source Sans Pro"/>
                          <a:ea typeface="Source Sans Pro"/>
                          <a:cs typeface="Source Sans Pro"/>
                          <a:sym typeface="Source Sans Pro"/>
                        </a:rPr>
                        <a:t>Government Holiday</a:t>
                      </a:r>
                      <a:endParaRPr sz="800" b="1">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959" name="Google Shape;959;g1017cf38d28_0_0"/>
          <p:cNvSpPr/>
          <p:nvPr/>
        </p:nvSpPr>
        <p:spPr>
          <a:xfrm>
            <a:off x="464312" y="234846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6</a:t>
            </a:r>
            <a:endParaRPr sz="600" b="1" i="1" u="none" strike="noStrike" cap="none">
              <a:solidFill>
                <a:schemeClr val="lt1"/>
              </a:solidFill>
              <a:latin typeface="Century Gothic"/>
              <a:ea typeface="Century Gothic"/>
              <a:cs typeface="Century Gothic"/>
              <a:sym typeface="Century Gothic"/>
            </a:endParaRPr>
          </a:p>
        </p:txBody>
      </p:sp>
      <p:sp>
        <p:nvSpPr>
          <p:cNvPr id="960" name="Google Shape;960;g1017cf38d28_0_0"/>
          <p:cNvSpPr/>
          <p:nvPr/>
        </p:nvSpPr>
        <p:spPr>
          <a:xfrm>
            <a:off x="464450" y="299385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6</a:t>
            </a:r>
            <a:endParaRPr sz="600" b="1" i="1" u="none" strike="noStrike" cap="none">
              <a:solidFill>
                <a:schemeClr val="lt1"/>
              </a:solidFill>
              <a:latin typeface="Century Gothic"/>
              <a:ea typeface="Century Gothic"/>
              <a:cs typeface="Century Gothic"/>
              <a:sym typeface="Century Gothic"/>
            </a:endParaRPr>
          </a:p>
        </p:txBody>
      </p:sp>
      <p:sp>
        <p:nvSpPr>
          <p:cNvPr id="961" name="Google Shape;961;g1017cf38d28_0_0"/>
          <p:cNvSpPr/>
          <p:nvPr/>
        </p:nvSpPr>
        <p:spPr>
          <a:xfrm>
            <a:off x="3841750" y="4284600"/>
            <a:ext cx="4945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8</a:t>
            </a:r>
            <a:endParaRPr sz="600" b="1" i="1" u="none" strike="noStrike" cap="none">
              <a:solidFill>
                <a:schemeClr val="lt1"/>
              </a:solidFill>
              <a:latin typeface="Century Gothic"/>
              <a:ea typeface="Century Gothic"/>
              <a:cs typeface="Century Gothic"/>
              <a:sym typeface="Century Gothic"/>
            </a:endParaRPr>
          </a:p>
        </p:txBody>
      </p:sp>
      <p:sp>
        <p:nvSpPr>
          <p:cNvPr id="962" name="Google Shape;962;g1017cf38d28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Monthly Calendar - December 2021</a:t>
            </a:r>
            <a:endParaRPr sz="3200"/>
          </a:p>
        </p:txBody>
      </p:sp>
      <p:sp>
        <p:nvSpPr>
          <p:cNvPr id="963" name="Google Shape;963;g1017cf38d28_0_0"/>
          <p:cNvSpPr/>
          <p:nvPr/>
        </p:nvSpPr>
        <p:spPr>
          <a:xfrm>
            <a:off x="3852400" y="1695825"/>
            <a:ext cx="4945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6</a:t>
            </a:r>
            <a:endParaRPr sz="600" b="1" i="1" u="none" strike="noStrike" cap="none">
              <a:solidFill>
                <a:schemeClr val="lt1"/>
              </a:solidFill>
              <a:latin typeface="Century Gothic"/>
              <a:ea typeface="Century Gothic"/>
              <a:cs typeface="Century Gothic"/>
              <a:sym typeface="Century Gothic"/>
            </a:endParaRPr>
          </a:p>
        </p:txBody>
      </p:sp>
      <p:sp>
        <p:nvSpPr>
          <p:cNvPr id="964" name="Google Shape;964;g1017cf38d28_0_0"/>
          <p:cNvSpPr/>
          <p:nvPr/>
        </p:nvSpPr>
        <p:spPr>
          <a:xfrm>
            <a:off x="3841750" y="2993850"/>
            <a:ext cx="4945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7</a:t>
            </a:r>
            <a:endParaRPr sz="600" b="1" i="1" u="none" strike="noStrike" cap="none">
              <a:solidFill>
                <a:schemeClr val="lt1"/>
              </a:solidFill>
              <a:latin typeface="Century Gothic"/>
              <a:ea typeface="Century Gothic"/>
              <a:cs typeface="Century Gothic"/>
              <a:sym typeface="Century Gothic"/>
            </a:endParaRPr>
          </a:p>
        </p:txBody>
      </p:sp>
      <p:sp>
        <p:nvSpPr>
          <p:cNvPr id="965" name="Google Shape;965;g1017cf38d28_0_0"/>
          <p:cNvSpPr/>
          <p:nvPr/>
        </p:nvSpPr>
        <p:spPr>
          <a:xfrm>
            <a:off x="464312" y="363921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7</a:t>
            </a:r>
            <a:endParaRPr sz="600" b="1" i="1" u="none" strike="noStrike" cap="none">
              <a:solidFill>
                <a:schemeClr val="lt1"/>
              </a:solidFill>
              <a:latin typeface="Century Gothic"/>
              <a:ea typeface="Century Gothic"/>
              <a:cs typeface="Century Gothic"/>
              <a:sym typeface="Century Gothic"/>
            </a:endParaRPr>
          </a:p>
        </p:txBody>
      </p:sp>
      <p:sp>
        <p:nvSpPr>
          <p:cNvPr id="966" name="Google Shape;966;g1017cf38d28_0_0"/>
          <p:cNvSpPr/>
          <p:nvPr/>
        </p:nvSpPr>
        <p:spPr>
          <a:xfrm>
            <a:off x="464450" y="428460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a:t>
            </a:r>
            <a:r>
              <a:rPr lang="en-US" sz="600" b="1" i="1">
                <a:solidFill>
                  <a:schemeClr val="lt1"/>
                </a:solidFill>
                <a:latin typeface="Century Gothic"/>
                <a:ea typeface="Century Gothic"/>
                <a:cs typeface="Century Gothic"/>
                <a:sym typeface="Century Gothic"/>
              </a:rPr>
              <a:t>7</a:t>
            </a:r>
            <a:endParaRPr sz="600" b="1" i="1"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70"/>
        <p:cNvGrpSpPr/>
        <p:nvPr/>
      </p:nvGrpSpPr>
      <p:grpSpPr>
        <a:xfrm>
          <a:off x="0" y="0"/>
          <a:ext cx="0" cy="0"/>
          <a:chOff x="0" y="0"/>
          <a:chExt cx="0" cy="0"/>
        </a:xfrm>
      </p:grpSpPr>
      <p:sp>
        <p:nvSpPr>
          <p:cNvPr id="971" name="Google Shape;971;gf69b283f39_4_7"/>
          <p:cNvSpPr txBox="1"/>
          <p:nvPr/>
        </p:nvSpPr>
        <p:spPr>
          <a:xfrm>
            <a:off x="458400" y="756575"/>
            <a:ext cx="3655200" cy="3702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n-US" sz="3000" b="1" i="0" u="none" strike="noStrike" cap="none">
                <a:solidFill>
                  <a:srgbClr val="FFFFFF"/>
                </a:solidFill>
                <a:latin typeface="Source Sans Pro"/>
                <a:ea typeface="Source Sans Pro"/>
                <a:cs typeface="Source Sans Pro"/>
                <a:sym typeface="Source Sans Pro"/>
              </a:rPr>
              <a:t>This Project Is About</a:t>
            </a:r>
            <a:endParaRPr sz="3000" b="1" i="0" u="none" strike="noStrike" cap="none">
              <a:solidFill>
                <a:srgbClr val="FFFFFF"/>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Reducing websites and interfaces </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Pursuing the vision</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Learning from a Proof of Concept and making iterative progress towards shipping product</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Working in the open with a deep bench of OCTO Digital Engineering Crews</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Collaborating and breaking down silos across the complex stakeholder landscape through collaboration and co-creation</a:t>
            </a:r>
            <a:endParaRPr sz="1200" b="0" i="0" u="none" strike="noStrike" cap="none">
              <a:solidFill>
                <a:schemeClr val="lt1"/>
              </a:solidFill>
              <a:latin typeface="Source Sans Pro"/>
              <a:ea typeface="Source Sans Pro"/>
              <a:cs typeface="Source Sans Pro"/>
              <a:sym typeface="Source Sans Pro"/>
            </a:endParaRP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a:solidFill>
                <a:schemeClr val="lt1"/>
              </a:solidFill>
              <a:latin typeface="Source Sans Pro"/>
              <a:ea typeface="Source Sans Pro"/>
              <a:cs typeface="Source Sans Pro"/>
              <a:sym typeface="Source Sans Pro"/>
            </a:endParaRPr>
          </a:p>
        </p:txBody>
      </p:sp>
      <p:sp>
        <p:nvSpPr>
          <p:cNvPr id="972" name="Google Shape;972;gf69b283f39_4_7"/>
          <p:cNvSpPr txBox="1"/>
          <p:nvPr/>
        </p:nvSpPr>
        <p:spPr>
          <a:xfrm>
            <a:off x="5030400" y="756575"/>
            <a:ext cx="3655200" cy="3842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n-US" sz="3000" b="1" i="0" u="none" strike="noStrike" cap="none">
                <a:solidFill>
                  <a:schemeClr val="lt1"/>
                </a:solidFill>
                <a:latin typeface="Source Sans Pro"/>
                <a:ea typeface="Source Sans Pro"/>
                <a:cs typeface="Source Sans Pro"/>
                <a:sym typeface="Source Sans Pro"/>
              </a:rPr>
              <a:t>...Is Not About</a:t>
            </a:r>
            <a:endParaRPr sz="3000" b="1" i="0" u="none" strike="noStrike" cap="none">
              <a:solidFill>
                <a:srgbClr val="FFFFFF"/>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Adding to the complexity</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Searching for a pain point</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Starting with more research</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Catering to a single Champion</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Working in isolation with blinders on</a:t>
            </a:r>
            <a:endParaRPr sz="1200" b="0" i="0" u="none" strike="noStrike" cap="none">
              <a:solidFill>
                <a:schemeClr val="lt1"/>
              </a:solidFill>
              <a:latin typeface="Source Sans Pro"/>
              <a:ea typeface="Source Sans Pro"/>
              <a:cs typeface="Source Sans Pro"/>
              <a:sym typeface="Source Sans Pro"/>
            </a:endParaRP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a:solidFill>
                <a:schemeClr val="lt1"/>
              </a:solidFill>
              <a:latin typeface="Source Sans Pro"/>
              <a:ea typeface="Source Sans Pro"/>
              <a:cs typeface="Source Sans Pro"/>
              <a:sym typeface="Source Sans Pro"/>
            </a:endParaRPr>
          </a:p>
        </p:txBody>
      </p:sp>
      <p:cxnSp>
        <p:nvCxnSpPr>
          <p:cNvPr id="973" name="Google Shape;973;gf69b283f39_4_7"/>
          <p:cNvCxnSpPr/>
          <p:nvPr/>
        </p:nvCxnSpPr>
        <p:spPr>
          <a:xfrm rot="10800000">
            <a:off x="4572000" y="11975"/>
            <a:ext cx="0" cy="5060100"/>
          </a:xfrm>
          <a:prstGeom prst="straightConnector1">
            <a:avLst/>
          </a:prstGeom>
          <a:noFill/>
          <a:ln w="28575" cap="flat" cmpd="sng">
            <a:solidFill>
              <a:srgbClr val="FFFFFF"/>
            </a:solidFill>
            <a:prstDash val="dot"/>
            <a:round/>
            <a:headEnd type="none" w="sm" len="sm"/>
            <a:tailEnd type="none" w="sm" len="sm"/>
          </a:ln>
        </p:spPr>
      </p:cxnSp>
      <p:sp>
        <p:nvSpPr>
          <p:cNvPr id="974" name="Google Shape;974;gf69b283f39_4_7"/>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solidFill>
                  <a:schemeClr val="lt1"/>
                </a:solidFill>
              </a:rPr>
              <a:t>CLIN 0001AC</a:t>
            </a:r>
            <a:endParaRPr>
              <a:solidFill>
                <a:schemeClr val="lt1"/>
              </a:solidFill>
            </a:endParaRPr>
          </a:p>
          <a:p>
            <a:pPr marL="0" lvl="0" indent="0" algn="l" rtl="0">
              <a:lnSpc>
                <a:spcPct val="120000"/>
              </a:lnSpc>
              <a:spcBef>
                <a:spcPts val="0"/>
              </a:spcBef>
              <a:spcAft>
                <a:spcPts val="0"/>
              </a:spcAft>
              <a:buClr>
                <a:srgbClr val="000000"/>
              </a:buClr>
              <a:buSzPts val="1200"/>
              <a:buNone/>
            </a:pPr>
            <a:endParaRPr>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graphicFrame>
        <p:nvGraphicFramePr>
          <p:cNvPr id="979" name="Google Shape;979;gf69b283f39_4_59"/>
          <p:cNvGraphicFramePr/>
          <p:nvPr/>
        </p:nvGraphicFramePr>
        <p:xfrm>
          <a:off x="6046724" y="2194560"/>
          <a:ext cx="3000000" cy="3000000"/>
        </p:xfrm>
        <a:graphic>
          <a:graphicData uri="http://schemas.openxmlformats.org/drawingml/2006/table">
            <a:tbl>
              <a:tblPr>
                <a:noFill/>
                <a:tableStyleId>{ADD1D34E-DE59-45D8-ACFE-ED5AF3360726}</a:tableStyleId>
              </a:tblPr>
              <a:tblGrid>
                <a:gridCol w="2640075">
                  <a:extLst>
                    <a:ext uri="{9D8B030D-6E8A-4147-A177-3AD203B41FA5}">
                      <a16:colId xmlns:a16="http://schemas.microsoft.com/office/drawing/2014/main" val="20000"/>
                    </a:ext>
                  </a:extLst>
                </a:gridCol>
              </a:tblGrid>
              <a:tr h="290850">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rgbClr val="FFFFFF"/>
                          </a:solidFill>
                          <a:latin typeface="Source Sans Pro"/>
                          <a:ea typeface="Source Sans Pro"/>
                          <a:cs typeface="Source Sans Pro"/>
                          <a:sym typeface="Source Sans Pro"/>
                        </a:rPr>
                        <a:t>Extended Team: </a:t>
                      </a:r>
                      <a:r>
                        <a:rPr lang="en-US" sz="800" b="1" u="none" strike="noStrike" cap="none">
                          <a:solidFill>
                            <a:srgbClr val="FFFFFF"/>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9"/>
                            </a:ext>
                          </a:extLst>
                        </a:rPr>
                        <a:t>Stakeholders</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302725">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0"/>
                            </a:ext>
                          </a:extLst>
                        </a:rPr>
                        <a:t>Various Digital Engineering Crews (refer to Org Chart My HealtheVet for up to date teams)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See large </a:t>
                      </a:r>
                      <a:r>
                        <a:rPr lang="en-US" sz="800" u="sng">
                          <a:solidFill>
                            <a:schemeClr val="hlink"/>
                          </a:solidFill>
                          <a:latin typeface="Source Sans Pro"/>
                          <a:ea typeface="Source Sans Pro"/>
                          <a:cs typeface="Source Sans Pro"/>
                          <a:sym typeface="Source Sans Pro"/>
                          <a:hlinkClick r:id="rId3"/>
                        </a:rPr>
                        <a:t>stakeholder landscape</a:t>
                      </a:r>
                      <a:endParaRPr sz="800">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980" name="Google Shape;980;gf69b283f39_4_59"/>
          <p:cNvGraphicFramePr/>
          <p:nvPr/>
        </p:nvGraphicFramePr>
        <p:xfrm>
          <a:off x="1564874" y="1112463"/>
          <a:ext cx="3000000" cy="3000000"/>
        </p:xfrm>
        <a:graphic>
          <a:graphicData uri="http://schemas.openxmlformats.org/drawingml/2006/table">
            <a:tbl>
              <a:tblPr>
                <a:noFill/>
                <a:tableStyleId>{ADD1D34E-DE59-45D8-ACFE-ED5AF3360726}</a:tableStyleId>
              </a:tblPr>
              <a:tblGrid>
                <a:gridCol w="1920250">
                  <a:extLst>
                    <a:ext uri="{9D8B030D-6E8A-4147-A177-3AD203B41FA5}">
                      <a16:colId xmlns:a16="http://schemas.microsoft.com/office/drawing/2014/main" val="20000"/>
                    </a:ext>
                  </a:extLst>
                </a:gridCol>
              </a:tblGrid>
              <a:tr h="168525">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chemeClr val="lt1"/>
                          </a:solidFill>
                          <a:latin typeface="Source Sans Pro"/>
                          <a:ea typeface="Source Sans Pro"/>
                          <a:cs typeface="Source Sans Pro"/>
                          <a:sym typeface="Source Sans Pro"/>
                        </a:rPr>
                        <a:t>Leadership Team: </a:t>
                      </a:r>
                      <a:r>
                        <a:rPr lang="en-US" sz="800" b="1" u="none" strike="noStrike" cap="none">
                          <a:solidFill>
                            <a:srgbClr val="FFFFFF"/>
                          </a:solidFill>
                          <a:latin typeface="Source Sans Pro"/>
                          <a:ea typeface="Source Sans Pro"/>
                          <a:cs typeface="Source Sans Pro"/>
                          <a:sym typeface="Source Sans Pro"/>
                        </a:rPr>
                        <a:t>OCTO</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97900">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Charles Worthington (CTO)</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Jeff Barnes (DSVA)</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Lauren Alexanderson (Deputy CTO Health Delivery)</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1"/>
                            </a:ext>
                          </a:extLst>
                        </a:rPr>
                        <a:t>Chris Johnston</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981" name="Google Shape;981;gf69b283f39_4_59"/>
          <p:cNvGraphicFramePr/>
          <p:nvPr/>
        </p:nvGraphicFramePr>
        <p:xfrm>
          <a:off x="457195" y="3751875"/>
          <a:ext cx="3000000" cy="3000000"/>
        </p:xfrm>
        <a:graphic>
          <a:graphicData uri="http://schemas.openxmlformats.org/drawingml/2006/table">
            <a:tbl>
              <a:tblPr>
                <a:noFill/>
                <a:tableStyleId>{ADD1D34E-DE59-45D8-ACFE-ED5AF3360726}</a:tableStyleId>
              </a:tblPr>
              <a:tblGrid>
                <a:gridCol w="2336775">
                  <a:extLst>
                    <a:ext uri="{9D8B030D-6E8A-4147-A177-3AD203B41FA5}">
                      <a16:colId xmlns:a16="http://schemas.microsoft.com/office/drawing/2014/main" val="20000"/>
                    </a:ext>
                  </a:extLst>
                </a:gridCol>
                <a:gridCol w="1555625">
                  <a:extLst>
                    <a:ext uri="{9D8B030D-6E8A-4147-A177-3AD203B41FA5}">
                      <a16:colId xmlns:a16="http://schemas.microsoft.com/office/drawing/2014/main" val="20001"/>
                    </a:ext>
                  </a:extLst>
                </a:gridCol>
                <a:gridCol w="1555625">
                  <a:extLst>
                    <a:ext uri="{9D8B030D-6E8A-4147-A177-3AD203B41FA5}">
                      <a16:colId xmlns:a16="http://schemas.microsoft.com/office/drawing/2014/main" val="20002"/>
                    </a:ext>
                  </a:extLst>
                </a:gridCol>
              </a:tblGrid>
              <a:tr h="159625">
                <a:tc gridSpan="3">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Core Team: Delivery Team</a:t>
                      </a:r>
                      <a:endParaRPr sz="600" b="1" u="none" strike="noStrike" cap="none">
                        <a:latin typeface="Source Sans Pro"/>
                        <a:ea typeface="Source Sans Pro"/>
                        <a:cs typeface="Source Sans Pro"/>
                        <a:sym typeface="Source Sans Pro"/>
                      </a:endParaRPr>
                    </a:p>
                  </a:txBody>
                  <a:tcPr marL="45700" marR="45700" marT="45700" marB="45700">
                    <a:lnL w="19050" cap="flat" cmpd="sng">
                      <a:solidFill>
                        <a:srgbClr val="1885AD">
                          <a:alpha val="0"/>
                        </a:srgbClr>
                      </a:solidFill>
                      <a:prstDash val="solid"/>
                      <a:round/>
                      <a:headEnd type="none" w="sm" len="sm"/>
                      <a:tailEnd type="none" w="sm" len="sm"/>
                    </a:lnL>
                    <a:lnR w="9525" cap="flat" cmpd="sng">
                      <a:solidFill>
                        <a:srgbClr val="1885AD">
                          <a:alpha val="0"/>
                        </a:srgbClr>
                      </a:solidFill>
                      <a:prstDash val="solid"/>
                      <a:round/>
                      <a:headEnd type="none" w="sm" len="sm"/>
                      <a:tailEnd type="none" w="sm" len="sm"/>
                    </a:lnR>
                    <a:lnT w="9525" cap="flat" cmpd="sng">
                      <a:solidFill>
                        <a:srgbClr val="1885AD">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106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MO:  </a:t>
                      </a:r>
                      <a:endParaRPr sz="800" b="1" u="none" strike="noStrike" cap="none">
                        <a:solidFill>
                          <a:schemeClr val="dk2"/>
                        </a:solidFill>
                        <a:latin typeface="Source Sans Pro"/>
                        <a:ea typeface="Source Sans Pro"/>
                        <a:cs typeface="Source Sans Pro"/>
                        <a:sym typeface="Source Sans Pro"/>
                      </a:endParaRPr>
                    </a:p>
                    <a:p>
                      <a:pPr marL="171450" lvl="0" indent="-107950" algn="l" rtl="0">
                        <a:spcBef>
                          <a:spcPts val="0"/>
                        </a:spcBef>
                        <a:spcAft>
                          <a:spcPts val="0"/>
                        </a:spcAft>
                        <a:buClr>
                          <a:srgbClr val="222222"/>
                        </a:buClr>
                        <a:buSzPts val="800"/>
                        <a:buFont typeface="Source Sans Pro"/>
                        <a:buChar char="●"/>
                      </a:pPr>
                      <a:r>
                        <a:rPr lang="en-US" sz="800">
                          <a:solidFill>
                            <a:srgbClr val="222222"/>
                          </a:solidFill>
                          <a:latin typeface="Source Sans Pro"/>
                          <a:ea typeface="Source Sans Pro"/>
                          <a:cs typeface="Source Sans Pro"/>
                          <a:sym typeface="Source Sans Pro"/>
                        </a:rPr>
                        <a:t>Paula Mendoza (Service Designer)</a:t>
                      </a:r>
                      <a:endParaRPr sz="800" u="none" strike="noStrike" cap="none">
                        <a:solidFill>
                          <a:srgbClr val="22222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222222"/>
                        </a:buClr>
                        <a:buSzPts val="800"/>
                        <a:buFont typeface="Source Sans Pro"/>
                        <a:buChar char="●"/>
                      </a:pPr>
                      <a:r>
                        <a:rPr lang="en-US" sz="800" u="none" strike="noStrike" cap="none">
                          <a:solidFill>
                            <a:srgbClr val="222222"/>
                          </a:solidFill>
                          <a:latin typeface="Source Sans Pro"/>
                          <a:ea typeface="Source Sans Pro"/>
                          <a:cs typeface="Source Sans Pro"/>
                          <a:sym typeface="Source Sans Pro"/>
                        </a:rPr>
                        <a:t>Jared Cooke </a:t>
                      </a:r>
                      <a:r>
                        <a:rPr lang="en-US" sz="800">
                          <a:solidFill>
                            <a:srgbClr val="222222"/>
                          </a:solidFill>
                          <a:latin typeface="Source Sans Pro"/>
                          <a:ea typeface="Source Sans Pro"/>
                          <a:cs typeface="Source Sans Pro"/>
                          <a:sym typeface="Source Sans Pro"/>
                        </a:rPr>
                        <a:t>(Interaction Designer)</a:t>
                      </a:r>
                      <a:endParaRPr sz="800" u="none" strike="noStrike" cap="none">
                        <a:solidFill>
                          <a:srgbClr val="22222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222222"/>
                        </a:buClr>
                        <a:buSzPts val="800"/>
                        <a:buFont typeface="Source Sans Pro"/>
                        <a:buChar char="●"/>
                      </a:pPr>
                      <a:r>
                        <a:rPr lang="en-US" sz="800">
                          <a:solidFill>
                            <a:srgbClr val="222222"/>
                          </a:solidFill>
                          <a:latin typeface="Source Sans Pro"/>
                          <a:ea typeface="Source Sans Pro"/>
                          <a:cs typeface="Source Sans Pro"/>
                          <a:sym typeface="Source Sans Pro"/>
                        </a:rPr>
                        <a:t>Nadya Primak (FE Engineer)</a:t>
                      </a:r>
                      <a:endParaRPr sz="800" u="none" strike="noStrike" cap="none">
                        <a:solidFill>
                          <a:srgbClr val="22222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rgbClr val="E9304D"/>
                          </a:solidFill>
                          <a:latin typeface="Source Sans Pro"/>
                          <a:ea typeface="Source Sans Pro"/>
                          <a:cs typeface="Source Sans Pro"/>
                          <a:sym typeface="Source Sans Pro"/>
                        </a:rPr>
                        <a:t>Jesse Singh </a:t>
                      </a:r>
                      <a:r>
                        <a:rPr lang="en-US" sz="800" u="none" strike="noStrike" cap="none">
                          <a:solidFill>
                            <a:schemeClr val="dk2"/>
                          </a:solidFill>
                          <a:latin typeface="Source Sans Pro"/>
                          <a:ea typeface="Source Sans Pro"/>
                          <a:cs typeface="Source Sans Pro"/>
                          <a:sym typeface="Source Sans Pro"/>
                        </a:rPr>
                        <a:t>(UX Desig</a:t>
                      </a:r>
                      <a:r>
                        <a:rPr lang="en-US" sz="800">
                          <a:solidFill>
                            <a:schemeClr val="dk2"/>
                          </a:solidFill>
                          <a:latin typeface="Source Sans Pro"/>
                          <a:ea typeface="Source Sans Pro"/>
                          <a:cs typeface="Source Sans Pro"/>
                          <a:sym typeface="Source Sans Pro"/>
                        </a:rPr>
                        <a:t>n Lead)</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Carl Dickerson 12/1 </a:t>
                      </a:r>
                      <a:r>
                        <a:rPr lang="en-US" sz="800" u="none" strike="noStrike" cap="none">
                          <a:solidFill>
                            <a:schemeClr val="dk2"/>
                          </a:solidFill>
                          <a:latin typeface="Source Sans Pro"/>
                          <a:ea typeface="Source Sans Pro"/>
                          <a:cs typeface="Source Sans Pro"/>
                          <a:sym typeface="Source Sans Pro"/>
                        </a:rPr>
                        <a:t>(</a:t>
                      </a:r>
                      <a:r>
                        <a:rPr lang="en-US" sz="800">
                          <a:solidFill>
                            <a:schemeClr val="dk2"/>
                          </a:solidFill>
                          <a:latin typeface="Source Sans Pro"/>
                          <a:ea typeface="Source Sans Pro"/>
                          <a:cs typeface="Source Sans Pro"/>
                          <a:sym typeface="Source Sans Pro"/>
                        </a:rPr>
                        <a:t>Content Strategist</a:t>
                      </a:r>
                      <a:r>
                        <a:rPr lang="en-US" sz="800" u="none" strike="noStrike" cap="none">
                          <a:solidFill>
                            <a:schemeClr val="dk2"/>
                          </a:solidFill>
                          <a:latin typeface="Source Sans Pro"/>
                          <a:ea typeface="Source Sans Pro"/>
                          <a:cs typeface="Source Sans Pro"/>
                          <a:sym typeface="Source Sans Pro"/>
                        </a:rPr>
                        <a:t>)</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OCTO: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Meg Peters (</a:t>
                      </a:r>
                      <a:r>
                        <a:rPr lang="en-US" sz="800">
                          <a:solidFill>
                            <a:schemeClr val="dk2"/>
                          </a:solidFill>
                          <a:latin typeface="Source Sans Pro"/>
                          <a:ea typeface="Source Sans Pro"/>
                          <a:cs typeface="Source Sans Pro"/>
                          <a:sym typeface="Source Sans Pro"/>
                        </a:rPr>
                        <a:t>Design Lead)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OCC: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982" name="Google Shape;982;gf69b283f39_4_59"/>
          <p:cNvGraphicFramePr/>
          <p:nvPr/>
        </p:nvGraphicFramePr>
        <p:xfrm>
          <a:off x="457208" y="2953917"/>
          <a:ext cx="3000000" cy="3000000"/>
        </p:xfrm>
        <a:graphic>
          <a:graphicData uri="http://schemas.openxmlformats.org/drawingml/2006/table">
            <a:tbl>
              <a:tblPr>
                <a:noFill/>
                <a:tableStyleId>{ADD1D34E-DE59-45D8-ACFE-ED5AF3360726}</a:tableStyleId>
              </a:tblPr>
              <a:tblGrid>
                <a:gridCol w="1816025">
                  <a:extLst>
                    <a:ext uri="{9D8B030D-6E8A-4147-A177-3AD203B41FA5}">
                      <a16:colId xmlns:a16="http://schemas.microsoft.com/office/drawing/2014/main" val="20000"/>
                    </a:ext>
                  </a:extLst>
                </a:gridCol>
                <a:gridCol w="1816000">
                  <a:extLst>
                    <a:ext uri="{9D8B030D-6E8A-4147-A177-3AD203B41FA5}">
                      <a16:colId xmlns:a16="http://schemas.microsoft.com/office/drawing/2014/main" val="20001"/>
                    </a:ext>
                  </a:extLst>
                </a:gridCol>
                <a:gridCol w="1816025">
                  <a:extLst>
                    <a:ext uri="{9D8B030D-6E8A-4147-A177-3AD203B41FA5}">
                      <a16:colId xmlns:a16="http://schemas.microsoft.com/office/drawing/2014/main" val="20002"/>
                    </a:ext>
                  </a:extLst>
                </a:gridCol>
              </a:tblGrid>
              <a:tr h="213325">
                <a:tc gridSpan="3">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Core Team: Product Leadership</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1885AD">
                          <a:alpha val="0"/>
                        </a:srgbClr>
                      </a:solidFill>
                      <a:prstDash val="solid"/>
                      <a:round/>
                      <a:headEnd type="none" w="sm" len="sm"/>
                      <a:tailEnd type="none" w="sm" len="sm"/>
                    </a:lnL>
                    <a:lnR w="9525" cap="flat" cmpd="sng">
                      <a:solidFill>
                        <a:srgbClr val="1885AD">
                          <a:alpha val="0"/>
                        </a:srgbClr>
                      </a:solidFill>
                      <a:prstDash val="solid"/>
                      <a:round/>
                      <a:headEnd type="none" w="sm" len="sm"/>
                      <a:tailEnd type="none" w="sm" len="sm"/>
                    </a:lnR>
                    <a:lnT w="9525" cap="flat" cmpd="sng">
                      <a:solidFill>
                        <a:srgbClr val="1885AD">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71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FF0000"/>
                        </a:buClr>
                        <a:buSzPts val="800"/>
                        <a:buFont typeface="Source Sans Pro"/>
                        <a:buChar char="●"/>
                      </a:pPr>
                      <a:r>
                        <a:rPr lang="en-US" sz="800">
                          <a:solidFill>
                            <a:srgbClr val="FF0000"/>
                          </a:solidFill>
                          <a:latin typeface="Source Sans Pro"/>
                          <a:ea typeface="Source Sans Pro"/>
                          <a:cs typeface="Source Sans Pro"/>
                          <a:sym typeface="Source Sans Pro"/>
                        </a:rPr>
                        <a:t>Jordan White 11/17 (PO)</a:t>
                      </a:r>
                      <a:endParaRPr sz="800">
                        <a:solidFill>
                          <a:srgbClr val="FF0000"/>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        Paula Mendoza (A-PO)</a:t>
                      </a:r>
                      <a:endParaRPr sz="800">
                        <a:solidFill>
                          <a:srgbClr val="FF0000"/>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OCTO: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222222"/>
                        </a:buClr>
                        <a:buSzPts val="800"/>
                        <a:buFont typeface="Source Sans Pro"/>
                        <a:buChar char="●"/>
                      </a:pPr>
                      <a:r>
                        <a:rPr lang="en-US" sz="800">
                          <a:solidFill>
                            <a:srgbClr val="222222"/>
                          </a:solidFill>
                          <a:latin typeface="Source Sans Pro"/>
                          <a:ea typeface="Source Sans Pro"/>
                          <a:cs typeface="Source Sans Pro"/>
                          <a:sym typeface="Source Sans Pro"/>
                        </a:rPr>
                        <a:t>Tracey Mulrooney (VA-PO)</a:t>
                      </a:r>
                      <a:r>
                        <a:rPr lang="en-US" sz="800" u="none" strike="noStrike" cap="none">
                          <a:solidFill>
                            <a:srgbClr val="222222"/>
                          </a:solidFill>
                          <a:latin typeface="Source Sans Pro"/>
                          <a:ea typeface="Source Sans Pro"/>
                          <a:cs typeface="Source Sans Pro"/>
                          <a:sym typeface="Source Sans Pro"/>
                        </a:rPr>
                        <a:t>)</a:t>
                      </a:r>
                      <a:endParaRPr sz="800" u="none" strike="noStrike" cap="none">
                        <a:solidFill>
                          <a:srgbClr val="22222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OCC: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983" name="Google Shape;983;gf69b283f39_4_59"/>
          <p:cNvGraphicFramePr/>
          <p:nvPr/>
        </p:nvGraphicFramePr>
        <p:xfrm>
          <a:off x="457158" y="2193899"/>
          <a:ext cx="3000000" cy="3000000"/>
        </p:xfrm>
        <a:graphic>
          <a:graphicData uri="http://schemas.openxmlformats.org/drawingml/2006/table">
            <a:tbl>
              <a:tblPr>
                <a:noFill/>
                <a:tableStyleId>{ADD1D34E-DE59-45D8-ACFE-ED5AF3360726}</a:tableStyleId>
              </a:tblPr>
              <a:tblGrid>
                <a:gridCol w="1816025">
                  <a:extLst>
                    <a:ext uri="{9D8B030D-6E8A-4147-A177-3AD203B41FA5}">
                      <a16:colId xmlns:a16="http://schemas.microsoft.com/office/drawing/2014/main" val="20000"/>
                    </a:ext>
                  </a:extLst>
                </a:gridCol>
                <a:gridCol w="1816025">
                  <a:extLst>
                    <a:ext uri="{9D8B030D-6E8A-4147-A177-3AD203B41FA5}">
                      <a16:colId xmlns:a16="http://schemas.microsoft.com/office/drawing/2014/main" val="20001"/>
                    </a:ext>
                  </a:extLst>
                </a:gridCol>
                <a:gridCol w="1816025">
                  <a:extLst>
                    <a:ext uri="{9D8B030D-6E8A-4147-A177-3AD203B41FA5}">
                      <a16:colId xmlns:a16="http://schemas.microsoft.com/office/drawing/2014/main" val="20002"/>
                    </a:ext>
                  </a:extLst>
                </a:gridCol>
              </a:tblGrid>
              <a:tr h="213325">
                <a:tc gridSpan="3">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Core Team: Program Management</a:t>
                      </a:r>
                      <a:endParaRPr sz="800" u="none" strike="noStrike" cap="none">
                        <a:latin typeface="Source Sans Pro"/>
                        <a:ea typeface="Source Sans Pro"/>
                        <a:cs typeface="Source Sans Pro"/>
                        <a:sym typeface="Source Sans Pro"/>
                      </a:endParaRPr>
                    </a:p>
                  </a:txBody>
                  <a:tcPr marL="45700" marR="45700" marT="45700" marB="45700">
                    <a:lnL w="19050" cap="flat" cmpd="sng">
                      <a:solidFill>
                        <a:srgbClr val="1885AD">
                          <a:alpha val="0"/>
                        </a:srgbClr>
                      </a:solidFill>
                      <a:prstDash val="solid"/>
                      <a:round/>
                      <a:headEnd type="none" w="sm" len="sm"/>
                      <a:tailEnd type="none" w="sm" len="sm"/>
                    </a:lnL>
                    <a:lnR w="9525" cap="flat" cmpd="sng">
                      <a:solidFill>
                        <a:srgbClr val="1885AD">
                          <a:alpha val="0"/>
                        </a:srgbClr>
                      </a:solidFill>
                      <a:prstDash val="solid"/>
                      <a:round/>
                      <a:headEnd type="none" w="sm" len="sm"/>
                      <a:tailEnd type="none" w="sm" len="sm"/>
                    </a:lnR>
                    <a:lnT w="9525" cap="flat" cmpd="sng">
                      <a:solidFill>
                        <a:srgbClr val="1885AD">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522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FF0000"/>
                        </a:buClr>
                        <a:buSzPts val="800"/>
                        <a:buFont typeface="Source Sans Pro"/>
                        <a:buChar char="●"/>
                      </a:pPr>
                      <a:r>
                        <a:rPr lang="en-US" sz="800">
                          <a:solidFill>
                            <a:srgbClr val="222222"/>
                          </a:solidFill>
                          <a:latin typeface="Source Sans Pro"/>
                          <a:ea typeface="Source Sans Pro"/>
                          <a:cs typeface="Source Sans Pro"/>
                          <a:sym typeface="Source Sans Pro"/>
                        </a:rPr>
                        <a:t>Jeff Scheire</a:t>
                      </a:r>
                      <a:r>
                        <a:rPr lang="en-US" sz="800">
                          <a:solidFill>
                            <a:srgbClr val="FF0000"/>
                          </a:solidFill>
                          <a:latin typeface="Source Sans Pro"/>
                          <a:ea typeface="Source Sans Pro"/>
                          <a:cs typeface="Source Sans Pro"/>
                          <a:sym typeface="Source Sans Pro"/>
                        </a:rPr>
                        <a:t>/ James Boehm (12/1)</a:t>
                      </a:r>
                      <a:endParaRPr sz="800" u="none" strike="noStrike" cap="none">
                        <a:solidFill>
                          <a:srgbClr val="FF0000"/>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OCTO: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OCC: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984" name="Google Shape;984;gf69b283f39_4_59"/>
          <p:cNvGraphicFramePr/>
          <p:nvPr/>
        </p:nvGraphicFramePr>
        <p:xfrm>
          <a:off x="3611874" y="1112463"/>
          <a:ext cx="3000000" cy="3000000"/>
        </p:xfrm>
        <a:graphic>
          <a:graphicData uri="http://schemas.openxmlformats.org/drawingml/2006/table">
            <a:tbl>
              <a:tblPr>
                <a:noFill/>
                <a:tableStyleId>{ADD1D34E-DE59-45D8-ACFE-ED5AF3360726}</a:tableStyleId>
              </a:tblPr>
              <a:tblGrid>
                <a:gridCol w="1920250">
                  <a:extLst>
                    <a:ext uri="{9D8B030D-6E8A-4147-A177-3AD203B41FA5}">
                      <a16:colId xmlns:a16="http://schemas.microsoft.com/office/drawing/2014/main" val="20000"/>
                    </a:ext>
                  </a:extLst>
                </a:gridCol>
              </a:tblGrid>
              <a:tr h="0">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chemeClr val="lt1"/>
                          </a:solidFill>
                          <a:latin typeface="Source Sans Pro"/>
                          <a:ea typeface="Source Sans Pro"/>
                          <a:cs typeface="Source Sans Pro"/>
                          <a:sym typeface="Source Sans Pro"/>
                        </a:rPr>
                        <a:t>Leadership Team: </a:t>
                      </a:r>
                      <a:r>
                        <a:rPr lang="en-US" sz="800" b="1" u="none" strike="noStrike" cap="none">
                          <a:solidFill>
                            <a:srgbClr val="FFFFFF"/>
                          </a:solidFill>
                          <a:latin typeface="Source Sans Pro"/>
                          <a:ea typeface="Source Sans Pro"/>
                          <a:cs typeface="Source Sans Pro"/>
                          <a:sym typeface="Source Sans Pro"/>
                        </a:rPr>
                        <a:t>OCC</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9100">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Kathy Frisbee (Executive Director, Connected Health)</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 (Product Person)</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 (Engineer)</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985" name="Google Shape;985;gf69b283f39_4_59"/>
          <p:cNvGraphicFramePr/>
          <p:nvPr/>
        </p:nvGraphicFramePr>
        <p:xfrm>
          <a:off x="5658874" y="1108175"/>
          <a:ext cx="3000000" cy="3000000"/>
        </p:xfrm>
        <a:graphic>
          <a:graphicData uri="http://schemas.openxmlformats.org/drawingml/2006/table">
            <a:tbl>
              <a:tblPr>
                <a:noFill/>
                <a:tableStyleId>{ADD1D34E-DE59-45D8-ACFE-ED5AF3360726}</a:tableStyleId>
              </a:tblPr>
              <a:tblGrid>
                <a:gridCol w="1920250">
                  <a:extLst>
                    <a:ext uri="{9D8B030D-6E8A-4147-A177-3AD203B41FA5}">
                      <a16:colId xmlns:a16="http://schemas.microsoft.com/office/drawing/2014/main" val="20000"/>
                    </a:ext>
                  </a:extLst>
                </a:gridCol>
              </a:tblGrid>
              <a:tr h="185450">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chemeClr val="lt1"/>
                          </a:solidFill>
                          <a:latin typeface="Source Sans Pro"/>
                          <a:ea typeface="Source Sans Pro"/>
                          <a:cs typeface="Source Sans Pro"/>
                          <a:sym typeface="Source Sans Pro"/>
                        </a:rPr>
                        <a:t>Leadership Team: </a:t>
                      </a:r>
                      <a:r>
                        <a:rPr lang="en-US" sz="800" b="1" u="none" strike="noStrike" cap="none">
                          <a:solidFill>
                            <a:srgbClr val="FFFFFF"/>
                          </a:solidFill>
                          <a:latin typeface="Source Sans Pro"/>
                          <a:ea typeface="Source Sans Pro"/>
                          <a:cs typeface="Source Sans Pro"/>
                          <a:sym typeface="Source Sans Pro"/>
                        </a:rPr>
                        <a:t>Contracting </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27675">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Joshua Cohen (Contracting Officer)</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David Melton (Contract Specialist)</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Mary O’Toole (COR)</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Sobia Ali (Executive Assistant)</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986" name="Google Shape;986;gf69b283f39_4_5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
        <p:nvSpPr>
          <p:cNvPr id="987" name="Google Shape;987;gf69b283f39_4_5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Governance Structure</a:t>
            </a:r>
            <a:endParaRPr sz="3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graphicFrame>
        <p:nvGraphicFramePr>
          <p:cNvPr id="992" name="Google Shape;992;gf69b283f39_4_0"/>
          <p:cNvGraphicFramePr/>
          <p:nvPr/>
        </p:nvGraphicFramePr>
        <p:xfrm>
          <a:off x="548640" y="1188720"/>
          <a:ext cx="3000000" cy="3000000"/>
        </p:xfrm>
        <a:graphic>
          <a:graphicData uri="http://schemas.openxmlformats.org/drawingml/2006/table">
            <a:tbl>
              <a:tblPr>
                <a:noFill/>
                <a:tableStyleId>{7BCE54F0-2938-4BD0-B934-A97A592CB955}</a:tableStyleId>
              </a:tblPr>
              <a:tblGrid>
                <a:gridCol w="603725">
                  <a:extLst>
                    <a:ext uri="{9D8B030D-6E8A-4147-A177-3AD203B41FA5}">
                      <a16:colId xmlns:a16="http://schemas.microsoft.com/office/drawing/2014/main" val="20000"/>
                    </a:ext>
                  </a:extLst>
                </a:gridCol>
                <a:gridCol w="6290450">
                  <a:extLst>
                    <a:ext uri="{9D8B030D-6E8A-4147-A177-3AD203B41FA5}">
                      <a16:colId xmlns:a16="http://schemas.microsoft.com/office/drawing/2014/main" val="20001"/>
                    </a:ext>
                  </a:extLst>
                </a:gridCol>
                <a:gridCol w="4696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1767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Executive Sponsors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Continuously sponsor and guide team in defining and delivering to the project goals and scope.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Champion the product within the larger ecosystem.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Make connections to inform the product and help the product team engage stakeholders at the right times.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Lauren</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Jeff</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2846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Product Owner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Work with product team to generate and prioritize user stories based on research.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Make decisions and help manage product activities in collaboration with Product Manager (e.g., provide guidance, remove blockers, collaborate in developing the requirements, schedule, and vision, connect with SMEs).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 approve, and accept products, deliverables and recurring reports (Delivery Reports; Monitoring Reports; Progress, Status and Management Reports; Status of GFE Reports; Personnel Contractor Manpower Reports; Contractor Staff Rosters).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Tracey</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542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2"/>
                            </a:ext>
                          </a:extLst>
                        </a:rPr>
                        <a:t>COR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 approve, and accept work performed and recurring reports (Delivery Reports; Monitoring Reports; Progress, Status and Management Reports; Status of GFE Reports; Personnel Contractor Manpower Reports; Contractor Staff Rosters).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 T&amp;M requests as appropriate. Support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Program Manager with VA onboarding and invoicing as required.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3"/>
                            </a:ext>
                          </a:extLst>
                        </a:rPr>
                        <a:t>Mary</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/Vilay</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542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Program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Accountable leader for the overall program.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Define strategy and define features; manage stakeholders.</a:t>
                      </a:r>
                      <a:endParaRPr sz="800">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Responsible for reporting and compliance.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Cultivate a positive, trusting, and cooperative working relationship with the Government and all other vendors supporting this work.</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Responsible for future state journey / vision.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Jeff/ </a:t>
                      </a:r>
                      <a:r>
                        <a:rPr lang="en-US" sz="800">
                          <a:solidFill>
                            <a:srgbClr val="E9304D"/>
                          </a:solidFill>
                          <a:latin typeface="Source Sans Pro"/>
                          <a:ea typeface="Source Sans Pro"/>
                          <a:cs typeface="Source Sans Pro"/>
                          <a:sym typeface="Source Sans Pro"/>
                        </a:rPr>
                        <a:t>James (12/1)</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Product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Ultimate decision maker for the product.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Has working knowledge across capabilities (research, design, dev) and product development lifecycle.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E9304D"/>
                          </a:solidFill>
                          <a:latin typeface="Source Sans Pro"/>
                          <a:ea typeface="Source Sans Pro"/>
                          <a:cs typeface="Source Sans Pro"/>
                          <a:sym typeface="Source Sans Pro"/>
                        </a:rPr>
                        <a:t>Jordan</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420600">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Delivery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Maintain a consistent look, feel, and voice across user facing sites and services. </a:t>
                      </a:r>
                      <a:endParaRPr sz="800">
                        <a:solidFill>
                          <a:schemeClr val="dk2"/>
                        </a:solidFill>
                        <a:latin typeface="Source Sans Pro"/>
                        <a:ea typeface="Source Sans Pro"/>
                        <a:cs typeface="Source Sans Pro"/>
                        <a:sym typeface="Source Sans Pro"/>
                      </a:endParaRPr>
                    </a:p>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Incorporate best practices defined in the VA Design System and VA Content Style Guide (</a:t>
                      </a:r>
                      <a:r>
                        <a:rPr lang="en-US" sz="800" u="sng">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https://design.va.gov/</a:t>
                      </a:r>
                      <a:r>
                        <a:rPr lang="en-US" sz="800">
                          <a:solidFill>
                            <a:schemeClr val="dk2"/>
                          </a:solidFill>
                          <a:latin typeface="Source Sans Pro"/>
                          <a:ea typeface="Source Sans Pro"/>
                          <a:cs typeface="Source Sans Pro"/>
                          <a:sym typeface="Source Sans Pro"/>
                        </a:rPr>
                        <a:t>).</a:t>
                      </a:r>
                      <a:endParaRPr sz="800">
                        <a:solidFill>
                          <a:schemeClr val="dk2"/>
                        </a:solidFill>
                        <a:latin typeface="Source Sans Pro"/>
                        <a:ea typeface="Source Sans Pro"/>
                        <a:cs typeface="Source Sans Pro"/>
                        <a:sym typeface="Source Sans Pro"/>
                      </a:endParaRPr>
                    </a:p>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 as needed. </a:t>
                      </a:r>
                      <a:endParaRPr sz="800">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rgbClr val="E9304D"/>
                          </a:solidFill>
                          <a:latin typeface="Source Sans Pro"/>
                          <a:ea typeface="Source Sans Pro"/>
                          <a:cs typeface="Source Sans Pro"/>
                          <a:sym typeface="Source Sans Pro"/>
                        </a:rPr>
                        <a:t>Carl (12/1)</a:t>
                      </a:r>
                      <a:endParaRPr sz="800">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2987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Business Analyst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Business expert that has deep understanding of current state journey. Typically 10+ years experience across lines of business.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Tami</a:t>
                      </a:r>
                      <a:endParaRPr sz="1400" u="none" strike="noStrike" cap="none">
                        <a:solidFill>
                          <a:srgbClr val="222222"/>
                        </a:solidFill>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Serve Advisory</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993" name="Google Shape;993;gf69b283f39_4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4"/>
                  </a:ext>
                </a:extLst>
              </a:rPr>
              <a:t>Responsibilities</a:t>
            </a:r>
            <a:endParaRPr sz="3200"/>
          </a:p>
        </p:txBody>
      </p:sp>
      <p:sp>
        <p:nvSpPr>
          <p:cNvPr id="994" name="Google Shape;994;gf69b283f39_4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graphicFrame>
        <p:nvGraphicFramePr>
          <p:cNvPr id="999" name="Google Shape;999;gf69b283f39_3_92"/>
          <p:cNvGraphicFramePr/>
          <p:nvPr/>
        </p:nvGraphicFramePr>
        <p:xfrm>
          <a:off x="545250" y="1188720"/>
          <a:ext cx="3000000" cy="3000000"/>
        </p:xfrm>
        <a:graphic>
          <a:graphicData uri="http://schemas.openxmlformats.org/drawingml/2006/table">
            <a:tbl>
              <a:tblPr>
                <a:noFill/>
                <a:tableStyleId>{7BCE54F0-2938-4BD0-B934-A97A592CB955}</a:tableStyleId>
              </a:tblPr>
              <a:tblGrid>
                <a:gridCol w="705250">
                  <a:extLst>
                    <a:ext uri="{9D8B030D-6E8A-4147-A177-3AD203B41FA5}">
                      <a16:colId xmlns:a16="http://schemas.microsoft.com/office/drawing/2014/main" val="20000"/>
                    </a:ext>
                  </a:extLst>
                </a:gridCol>
                <a:gridCol w="6188925">
                  <a:extLst>
                    <a:ext uri="{9D8B030D-6E8A-4147-A177-3AD203B41FA5}">
                      <a16:colId xmlns:a16="http://schemas.microsoft.com/office/drawing/2014/main" val="20001"/>
                    </a:ext>
                  </a:extLst>
                </a:gridCol>
                <a:gridCol w="4696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1767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Design Lead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Lead and guide the design team.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Work with Product Manager to develop and scope work and lead the design team to deliver at the highest performance and consistency for research, UX design, and visual design.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Ensure accessibility is considered throughout the design process.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Collaborate with multidisciplinary product teams and government staff, facilitate workshops, and lead with agility.</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highlight>
                            <a:schemeClr val="lt1"/>
                          </a:highlight>
                          <a:latin typeface="Source Sans Pro"/>
                          <a:ea typeface="Source Sans Pro"/>
                          <a:cs typeface="Source Sans Pro"/>
                          <a:sym typeface="Source Sans Pro"/>
                        </a:rPr>
                        <a:t>Meg</a:t>
                      </a:r>
                      <a:endParaRPr sz="800" u="none" strike="noStrike" cap="none">
                        <a:solidFill>
                          <a:srgbClr val="222222"/>
                        </a:solidFill>
                        <a:highlight>
                          <a:schemeClr val="lt1"/>
                        </a:highlight>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VA</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420600">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Service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lvl="0" indent="-10795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Research customer behavior and common customer responses to particular experiences. </a:t>
                      </a:r>
                      <a:endParaRPr sz="800">
                        <a:solidFill>
                          <a:schemeClr val="dk2"/>
                        </a:solidFill>
                        <a:latin typeface="Source Sans Pro"/>
                        <a:ea typeface="Source Sans Pro"/>
                        <a:cs typeface="Source Sans Pro"/>
                        <a:sym typeface="Source Sans Pro"/>
                      </a:endParaRPr>
                    </a:p>
                    <a:p>
                      <a:pPr marL="171450" lvl="0" indent="-10795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services to improve customer experience. </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rgbClr val="222222"/>
                          </a:solidFill>
                          <a:highlight>
                            <a:schemeClr val="lt1"/>
                          </a:highlight>
                          <a:latin typeface="Source Sans Pro"/>
                          <a:ea typeface="Source Sans Pro"/>
                          <a:cs typeface="Source Sans Pro"/>
                          <a:sym typeface="Source Sans Pro"/>
                        </a:rPr>
                        <a:t>Paula</a:t>
                      </a:r>
                      <a:endParaRPr sz="800">
                        <a:solidFill>
                          <a:srgbClr val="222222"/>
                        </a:solidFill>
                        <a:highlight>
                          <a:schemeClr val="lt1"/>
                        </a:highlight>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MO</a:t>
                      </a:r>
                      <a:endParaRPr sz="800">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2846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UX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Turn research insights into design decisions; designs end-to-end </a:t>
                      </a:r>
                      <a:r>
                        <a:rPr lang="en-US" sz="800">
                          <a:solidFill>
                            <a:schemeClr val="dk2"/>
                          </a:solidFill>
                          <a:latin typeface="Source Sans Pro"/>
                          <a:ea typeface="Source Sans Pro"/>
                          <a:cs typeface="Source Sans Pro"/>
                          <a:sym typeface="Source Sans Pro"/>
                        </a:rPr>
                        <a:t>UX </a:t>
                      </a:r>
                      <a:r>
                        <a:rPr lang="en-US" sz="800" u="none" strike="noStrike" cap="none">
                          <a:solidFill>
                            <a:schemeClr val="dk2"/>
                          </a:solidFill>
                          <a:latin typeface="Source Sans Pro"/>
                          <a:ea typeface="Source Sans Pro"/>
                          <a:cs typeface="Source Sans Pro"/>
                          <a:sym typeface="Source Sans Pro"/>
                        </a:rPr>
                        <a:t> based on user research; includes accessibility and service design.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Personalize solutions for the individual or team using the product.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a:t>
                      </a:r>
                      <a:r>
                        <a:rPr lang="en-US" sz="800">
                          <a:solidFill>
                            <a:schemeClr val="dk2"/>
                          </a:solidFill>
                          <a:latin typeface="Source Sans Pro"/>
                          <a:ea typeface="Source Sans Pro"/>
                          <a:cs typeface="Source Sans Pro"/>
                          <a:sym typeface="Source Sans Pro"/>
                        </a:rPr>
                        <a:t>.Maintain a consistent look, feel, and voice across user facing sites and services. </a:t>
                      </a:r>
                      <a:endParaRPr sz="800">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 assets including navigation designs, wireframes, information architecture diagrams, design prototypes.</a:t>
                      </a:r>
                      <a:endParaRPr sz="800">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Maintain a high level of quality and consistency and conducts site audits.</a:t>
                      </a:r>
                      <a:endParaRPr sz="800">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Ensure all work products from the team are in line with brand standard including presentations and murals. </a:t>
                      </a:r>
                      <a:endParaRPr sz="800">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Incorporate best practices defined in the VA Design System and VA Content Style Guide (https://design.va.gov/).</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E9304D"/>
                          </a:solidFill>
                          <a:latin typeface="Source Sans Pro"/>
                          <a:ea typeface="Source Sans Pro"/>
                          <a:cs typeface="Source Sans Pro"/>
                          <a:sym typeface="Source Sans Pro"/>
                        </a:rPr>
                        <a:t>Jesse</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Content Strategist/ Plain Language  Writer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Write new content following the guidelines in the content style guide; understanding of relationship between content and accessibility (or access to accessibility experts). </a:t>
                      </a:r>
                      <a:endParaRPr sz="800">
                        <a:solidFill>
                          <a:schemeClr val="dk2"/>
                        </a:solidFill>
                        <a:latin typeface="Source Sans Pro"/>
                        <a:ea typeface="Source Sans Pro"/>
                        <a:cs typeface="Source Sans Pro"/>
                        <a:sym typeface="Source Sans Pro"/>
                      </a:endParaRPr>
                    </a:p>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Content strategy, copy editing and storytelling responsibility for user facing materials and work product.</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E9304D"/>
                          </a:solidFill>
                          <a:latin typeface="Source Sans Pro"/>
                          <a:ea typeface="Source Sans Pro"/>
                          <a:cs typeface="Source Sans Pro"/>
                          <a:sym typeface="Source Sans Pro"/>
                        </a:rPr>
                        <a:t>Carl (12/1)</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3501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Backend Engineer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build, and maintain the server side of the application.</a:t>
                      </a:r>
                      <a:endParaRPr sz="800">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Build the structure of the software application. </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E9304D"/>
                          </a:solidFill>
                          <a:latin typeface="Source Sans Pro"/>
                          <a:ea typeface="Source Sans Pro"/>
                          <a:cs typeface="Source Sans Pro"/>
                          <a:sym typeface="Source Sans Pro"/>
                        </a:rPr>
                        <a:t>Nicholas (1/3/22)</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Pluribus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2987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Policy Expert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Relevant subject-matter expertise (and the desire to improve policy); this skillset may come from your internal team or from an external stakeholder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Matthew</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000" name="Google Shape;1000;gf69b283f39_3_9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1001" name="Google Shape;1001;gf69b283f39_3_9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graphicFrame>
        <p:nvGraphicFramePr>
          <p:cNvPr id="1006" name="Google Shape;1006;gfd1226625b_2_15"/>
          <p:cNvGraphicFramePr/>
          <p:nvPr/>
        </p:nvGraphicFramePr>
        <p:xfrm>
          <a:off x="545250" y="1188720"/>
          <a:ext cx="3000000" cy="3000000"/>
        </p:xfrm>
        <a:graphic>
          <a:graphicData uri="http://schemas.openxmlformats.org/drawingml/2006/table">
            <a:tbl>
              <a:tblPr>
                <a:noFill/>
                <a:tableStyleId>{7BCE54F0-2938-4BD0-B934-A97A592CB955}</a:tableStyleId>
              </a:tblPr>
              <a:tblGrid>
                <a:gridCol w="746350">
                  <a:extLst>
                    <a:ext uri="{9D8B030D-6E8A-4147-A177-3AD203B41FA5}">
                      <a16:colId xmlns:a16="http://schemas.microsoft.com/office/drawing/2014/main" val="20000"/>
                    </a:ext>
                  </a:extLst>
                </a:gridCol>
                <a:gridCol w="6147825">
                  <a:extLst>
                    <a:ext uri="{9D8B030D-6E8A-4147-A177-3AD203B41FA5}">
                      <a16:colId xmlns:a16="http://schemas.microsoft.com/office/drawing/2014/main" val="20001"/>
                    </a:ext>
                  </a:extLst>
                </a:gridCol>
                <a:gridCol w="4696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1767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Visual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Maintain a consistent look, feel, and voice across user facing sites and services. </a:t>
                      </a:r>
                      <a:endParaRPr sz="800">
                        <a:solidFill>
                          <a:schemeClr val="dk2"/>
                        </a:solidFill>
                        <a:latin typeface="Source Sans Pro"/>
                        <a:ea typeface="Source Sans Pro"/>
                        <a:cs typeface="Source Sans Pro"/>
                        <a:sym typeface="Source Sans Pro"/>
                      </a:endParaRPr>
                    </a:p>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Incorporate best practices defined in the VA Design System and VA Content Style Guide (</a:t>
                      </a:r>
                      <a:r>
                        <a:rPr lang="en-US" sz="800" u="sng">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https://design.va.gov/</a:t>
                      </a:r>
                      <a:r>
                        <a:rPr lang="en-US" sz="800">
                          <a:solidFill>
                            <a:schemeClr val="dk2"/>
                          </a:solidFill>
                          <a:latin typeface="Source Sans Pro"/>
                          <a:ea typeface="Source Sans Pro"/>
                          <a:cs typeface="Source Sans Pro"/>
                          <a:sym typeface="Source Sans Pro"/>
                        </a:rPr>
                        <a:t>).</a:t>
                      </a:r>
                      <a:endParaRPr sz="800">
                        <a:solidFill>
                          <a:schemeClr val="dk2"/>
                        </a:solidFill>
                        <a:latin typeface="Source Sans Pro"/>
                        <a:ea typeface="Source Sans Pro"/>
                        <a:cs typeface="Source Sans Pro"/>
                        <a:sym typeface="Source Sans Pro"/>
                      </a:endParaRPr>
                    </a:p>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 as needed. </a:t>
                      </a:r>
                      <a:endParaRPr sz="800">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highlight>
                            <a:schemeClr val="lt1"/>
                          </a:highlight>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5"/>
                            </a:ext>
                          </a:extLst>
                        </a:rPr>
                        <a:t>TBD</a:t>
                      </a:r>
                      <a:endParaRPr sz="800" u="none" strike="noStrike" cap="none">
                        <a:solidFill>
                          <a:schemeClr val="dk2"/>
                        </a:solidFill>
                        <a:highlight>
                          <a:schemeClr val="lt1"/>
                        </a:highlight>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34007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User Researcher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Actively involve users in the design of all solutions. </a:t>
                      </a:r>
                      <a:endParaRPr sz="800">
                        <a:solidFill>
                          <a:schemeClr val="dk2"/>
                        </a:solidFill>
                        <a:latin typeface="Source Sans Pro"/>
                        <a:ea typeface="Source Sans Pro"/>
                        <a:cs typeface="Source Sans Pro"/>
                        <a:sym typeface="Source Sans Pro"/>
                      </a:endParaRPr>
                    </a:p>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Incorporate best practices for modern user research and usability testing, such as (but not limited to) creating user personas, problem space definitions, affinity maps, user flow diagrams, user research plans, conversation guides, and user research synthesis. </a:t>
                      </a:r>
                      <a:endParaRPr sz="800">
                        <a:solidFill>
                          <a:schemeClr val="dk2"/>
                        </a:solidFill>
                        <a:latin typeface="Source Sans Pro"/>
                        <a:ea typeface="Source Sans Pro"/>
                        <a:cs typeface="Source Sans Pro"/>
                        <a:sym typeface="Source Sans Pro"/>
                      </a:endParaRPr>
                    </a:p>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Recruit participants using inclusive strategies. Protect participant information appropriately. </a:t>
                      </a:r>
                      <a:endParaRPr sz="800">
                        <a:solidFill>
                          <a:schemeClr val="dk2"/>
                        </a:solidFill>
                        <a:latin typeface="Source Sans Pro"/>
                        <a:ea typeface="Source Sans Pro"/>
                        <a:cs typeface="Source Sans Pro"/>
                        <a:sym typeface="Source Sans Pro"/>
                      </a:endParaRPr>
                    </a:p>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Document and present research processes and results. </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6"/>
                            </a:ext>
                          </a:extLst>
                        </a:rPr>
                        <a:t>TBD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5425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Interaction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Determine customer needs and define product interactions necessary to achieve them.</a:t>
                      </a:r>
                      <a:endParaRPr sz="800">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Compile user, business and technical requirements to create product information architecture. </a:t>
                      </a:r>
                      <a:endParaRPr sz="800">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 wireframes and prototypes that illustrate key product interactions.</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Jared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298700">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QA Testing</a:t>
                      </a:r>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lvl="0" indent="-10795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Use automated testing frameworks to create unit tests, integration tests, functional/black box tests, and load tests (or their equivalents as applicable) to test 100% of functionality delivered.</a:t>
                      </a:r>
                      <a:endParaRPr sz="800">
                        <a:solidFill>
                          <a:schemeClr val="dk2"/>
                        </a:solidFill>
                        <a:latin typeface="Source Sans Pro"/>
                        <a:ea typeface="Source Sans Pro"/>
                        <a:cs typeface="Source Sans Pro"/>
                        <a:sym typeface="Source Sans Pro"/>
                      </a:endParaRPr>
                    </a:p>
                    <a:p>
                      <a:pPr marL="171450" lvl="0" indent="-10795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Strive for compliance with Test Driven Development practices.</a:t>
                      </a:r>
                      <a:endParaRPr sz="800">
                        <a:solidFill>
                          <a:schemeClr val="dk2"/>
                        </a:solidFill>
                        <a:latin typeface="Source Sans Pro"/>
                        <a:ea typeface="Source Sans Pro"/>
                        <a:cs typeface="Source Sans Pro"/>
                        <a:sym typeface="Source Sans Pro"/>
                      </a:endParaRPr>
                    </a:p>
                    <a:p>
                      <a:pPr marL="171450" lvl="0" indent="-10795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Ensure configuration and sensitive data, including data the VA defines as sensitive, are not present in source code, and are stored in encrypted credential management systems.</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Nadya</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Pluribus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298700">
                <a:tc>
                  <a:txBody>
                    <a:bodyPr/>
                    <a:lstStyle/>
                    <a:p>
                      <a:pPr marL="0" lvl="0" indent="0" algn="l" rtl="0">
                        <a:spcBef>
                          <a:spcPts val="0"/>
                        </a:spcBef>
                        <a:spcAft>
                          <a:spcPts val="0"/>
                        </a:spcAft>
                        <a:buNone/>
                      </a:pPr>
                      <a:r>
                        <a:rPr lang="en-US" sz="800">
                          <a:solidFill>
                            <a:schemeClr val="dk2"/>
                          </a:solidFill>
                          <a:latin typeface="Source Sans Pro"/>
                          <a:ea typeface="Source Sans Pro"/>
                          <a:cs typeface="Source Sans Pro"/>
                          <a:sym typeface="Source Sans Pro"/>
                        </a:rPr>
                        <a:t>Frontend Developer</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171450" lvl="0" indent="-10795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Optimize web applications for mobile-first operation, with all solutions being equally available on both mobile and desktop whenever possible. </a:t>
                      </a:r>
                      <a:endParaRPr sz="800">
                        <a:solidFill>
                          <a:schemeClr val="dk2"/>
                        </a:solidFill>
                        <a:latin typeface="Source Sans Pro"/>
                        <a:ea typeface="Source Sans Pro"/>
                        <a:cs typeface="Source Sans Pro"/>
                        <a:sym typeface="Source Sans Pro"/>
                      </a:endParaRPr>
                    </a:p>
                    <a:p>
                      <a:pPr marL="171450" lvl="0" indent="-10795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Incorporate robust accessibility principles into design, development and testing for all web applications to deliver high-quality digital experiences to users of assistive devices. </a:t>
                      </a:r>
                      <a:endParaRPr sz="800">
                        <a:solidFill>
                          <a:schemeClr val="dk2"/>
                        </a:solidFill>
                        <a:latin typeface="Source Sans Pro"/>
                        <a:ea typeface="Source Sans Pro"/>
                        <a:cs typeface="Source Sans Pro"/>
                        <a:sym typeface="Source Sans Pro"/>
                      </a:endParaRPr>
                    </a:p>
                    <a:p>
                      <a:pPr marL="171450" lvl="0" indent="-107950"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Accessibility testing while coding</a:t>
                      </a:r>
                      <a:endParaRPr sz="800">
                        <a:solidFill>
                          <a:schemeClr val="dk2"/>
                        </a:solidFill>
                        <a:latin typeface="Source Sans Pro"/>
                        <a:ea typeface="Source Sans Pro"/>
                        <a:cs typeface="Source Sans Pro"/>
                        <a:sym typeface="Source Sans Pro"/>
                      </a:endParaRPr>
                    </a:p>
                    <a:p>
                      <a:pPr marL="171450" lvl="0" indent="-57150" algn="l" rtl="0">
                        <a:spcBef>
                          <a:spcPts val="0"/>
                        </a:spcBef>
                        <a:spcAft>
                          <a:spcPts val="0"/>
                        </a:spcAft>
                        <a:buNone/>
                      </a:pP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Jared/ Nadya</a:t>
                      </a:r>
                      <a:endParaRPr sz="800">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MO/ Pluribus</a:t>
                      </a:r>
                      <a:endParaRPr sz="800">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007" name="Google Shape;1007;gfd1226625b_2_1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1008" name="Google Shape;1008;gfd1226625b_2_1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graphicFrame>
        <p:nvGraphicFramePr>
          <p:cNvPr id="1013" name="Google Shape;1013;gf69b283f39_3_99"/>
          <p:cNvGraphicFramePr/>
          <p:nvPr/>
        </p:nvGraphicFramePr>
        <p:xfrm>
          <a:off x="545250" y="1188720"/>
          <a:ext cx="3000000" cy="3000000"/>
        </p:xfrm>
        <a:graphic>
          <a:graphicData uri="http://schemas.openxmlformats.org/drawingml/2006/table">
            <a:tbl>
              <a:tblPr>
                <a:noFill/>
                <a:tableStyleId>{7BCE54F0-2938-4BD0-B934-A97A592CB955}</a:tableStyleId>
              </a:tblPr>
              <a:tblGrid>
                <a:gridCol w="842650">
                  <a:extLst>
                    <a:ext uri="{9D8B030D-6E8A-4147-A177-3AD203B41FA5}">
                      <a16:colId xmlns:a16="http://schemas.microsoft.com/office/drawing/2014/main" val="20000"/>
                    </a:ext>
                  </a:extLst>
                </a:gridCol>
                <a:gridCol w="6051525">
                  <a:extLst>
                    <a:ext uri="{9D8B030D-6E8A-4147-A177-3AD203B41FA5}">
                      <a16:colId xmlns:a16="http://schemas.microsoft.com/office/drawing/2014/main" val="20001"/>
                    </a:ext>
                  </a:extLst>
                </a:gridCol>
                <a:gridCol w="4696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75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Performance Evaluation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Continuous measurement and analysis. Communicate project metrics.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7"/>
                            </a:ext>
                          </a:extLst>
                        </a:rPr>
                        <a:t>TBD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154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Development Leader / Solution Architect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Vets and explores technology solutions during research and discovery.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Develops a landscape of solutions and options.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Develops understanding of current state technical constraints and technology ecosystem.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Builds low code solutions.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Deliver all code not containing configuration or sensitive data to an open source repository per OMB Guidance M-16-21.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Ben </a:t>
                      </a:r>
                      <a:r>
                        <a:rPr lang="en-US" sz="600">
                          <a:solidFill>
                            <a:schemeClr val="dk2"/>
                          </a:solidFill>
                          <a:latin typeface="Source Sans Pro"/>
                          <a:ea typeface="Source Sans Pro"/>
                          <a:cs typeface="Source Sans Pro"/>
                          <a:sym typeface="Source Sans Pro"/>
                        </a:rPr>
                        <a:t>(consultant)</a:t>
                      </a:r>
                      <a:endParaRPr sz="6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Pluribus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15410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Analytics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lvl="0" indent="-96519"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Identify and communicate data driven insights that allow stakeholders to make more informed decisions. </a:t>
                      </a:r>
                      <a:endParaRPr sz="800">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14" name="Google Shape;1014;gf69b283f39_3_9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1015" name="Google Shape;1015;gf69b283f39_3_9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gf69b283f39_4_27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8"/>
                  </a:ext>
                </a:extLst>
              </a:rPr>
              <a:t>Deliverables</a:t>
            </a:r>
            <a:r>
              <a:rPr lang="en-US"/>
              <a:t> Tracker</a:t>
            </a:r>
            <a:endParaRPr sz="3200"/>
          </a:p>
        </p:txBody>
      </p:sp>
      <p:sp>
        <p:nvSpPr>
          <p:cNvPr id="1021" name="Google Shape;1021;gf69b283f39_4_27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1022" name="Google Shape;1022;gf69b283f39_4_270"/>
          <p:cNvGraphicFramePr/>
          <p:nvPr/>
        </p:nvGraphicFramePr>
        <p:xfrm>
          <a:off x="563913" y="1117974"/>
          <a:ext cx="3000000" cy="3000000"/>
        </p:xfrm>
        <a:graphic>
          <a:graphicData uri="http://schemas.openxmlformats.org/drawingml/2006/table">
            <a:tbl>
              <a:tblPr>
                <a:noFill/>
                <a:tableStyleId>{5F8A7B9C-838B-4945-A325-38D747491483}</a:tableStyleId>
              </a:tblPr>
              <a:tblGrid>
                <a:gridCol w="1068900">
                  <a:extLst>
                    <a:ext uri="{9D8B030D-6E8A-4147-A177-3AD203B41FA5}">
                      <a16:colId xmlns:a16="http://schemas.microsoft.com/office/drawing/2014/main" val="20000"/>
                    </a:ext>
                  </a:extLst>
                </a:gridCol>
                <a:gridCol w="953425">
                  <a:extLst>
                    <a:ext uri="{9D8B030D-6E8A-4147-A177-3AD203B41FA5}">
                      <a16:colId xmlns:a16="http://schemas.microsoft.com/office/drawing/2014/main" val="20001"/>
                    </a:ext>
                  </a:extLst>
                </a:gridCol>
                <a:gridCol w="4796225">
                  <a:extLst>
                    <a:ext uri="{9D8B030D-6E8A-4147-A177-3AD203B41FA5}">
                      <a16:colId xmlns:a16="http://schemas.microsoft.com/office/drawing/2014/main" val="20002"/>
                    </a:ext>
                  </a:extLst>
                </a:gridCol>
                <a:gridCol w="620300">
                  <a:extLst>
                    <a:ext uri="{9D8B030D-6E8A-4147-A177-3AD203B41FA5}">
                      <a16:colId xmlns:a16="http://schemas.microsoft.com/office/drawing/2014/main" val="20003"/>
                    </a:ext>
                  </a:extLst>
                </a:gridCol>
                <a:gridCol w="684025">
                  <a:extLst>
                    <a:ext uri="{9D8B030D-6E8A-4147-A177-3AD203B41FA5}">
                      <a16:colId xmlns:a16="http://schemas.microsoft.com/office/drawing/2014/main" val="20004"/>
                    </a:ext>
                  </a:extLst>
                </a:gridCol>
              </a:tblGrid>
              <a:tr h="13052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Expected Delivery</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Deliverable</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b="1" u="none" strike="noStrike" cap="none">
                          <a:solidFill>
                            <a:schemeClr val="lt1"/>
                          </a:solidFill>
                          <a:latin typeface="Source Sans Pro"/>
                          <a:ea typeface="Source Sans Pro"/>
                          <a:cs typeface="Source Sans Pro"/>
                          <a:sym typeface="Source Sans Pro"/>
                        </a:rPr>
                        <a:t>Acceptance Criteria</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Owner</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a:solidFill>
                            <a:srgbClr val="FFFFFF"/>
                          </a:solidFill>
                          <a:latin typeface="Source Sans Pro"/>
                          <a:ea typeface="Source Sans Pro"/>
                          <a:cs typeface="Source Sans Pro"/>
                          <a:sym typeface="Source Sans Pro"/>
                        </a:rPr>
                        <a:t>Delivered Date</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37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Delivery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(a) Gov’t Product Owner agrees that the Contractor provided a monthly report, detailing and providing links to all stories, epics, and other work completed.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9"/>
                            </a:ext>
                          </a:extLst>
                        </a:rPr>
                        <a:t>(b) Report includes all work accepted by the Product Owner and Contracting Officer Representative at the end of each sprint. (c) This report includes additional details about the project status, sprint team velocity, sprint team goal completion, and highlight project risks.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800"/>
                        <a:buFont typeface="Arial"/>
                        <a:buNone/>
                      </a:pPr>
                      <a:r>
                        <a:rPr lang="en-US" sz="800" b="1">
                          <a:solidFill>
                            <a:schemeClr val="lt1"/>
                          </a:solidFill>
                          <a:latin typeface="Source Sans Pro"/>
                          <a:ea typeface="Source Sans Pro"/>
                          <a:cs typeface="Source Sans Pro"/>
                          <a:sym typeface="Source Sans Pro"/>
                        </a:rPr>
                        <a:t>11/7</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1"/>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Monitoring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 Gov’t Product Owner agrees that the Contractor provided a monthly report, highlighting and providing links to key infrastructure and application monitoring data.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0"/>
                            </a:ext>
                          </a:extLst>
                        </a:rPr>
                        <a:t>b) Report includes details with links to documentation for any critical incidents or outage events that resulted in service outages or significant service degradations. (c) Contractor attached or provided links to postmortem documentation for all critical incidents or outage events.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a:solidFill>
                            <a:schemeClr val="lt1"/>
                          </a:solidFill>
                          <a:latin typeface="Source Sans Pro"/>
                          <a:ea typeface="Source Sans Pro"/>
                          <a:cs typeface="Source Sans Pro"/>
                          <a:sym typeface="Source Sans Pro"/>
                        </a:rPr>
                        <a:t>11/7</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2"/>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Contractor’s Progress, Status and Management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status of the Task Orders performance has been addressed in the Quarterly Status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On Track for 1/</a:t>
                      </a:r>
                      <a:r>
                        <a:rPr lang="en-US" sz="800" b="1">
                          <a:solidFill>
                            <a:schemeClr val="lt1"/>
                          </a:solidFill>
                          <a:latin typeface="Source Sans Pro"/>
                          <a:ea typeface="Source Sans Pro"/>
                          <a:cs typeface="Source Sans Pro"/>
                          <a:sym typeface="Source Sans Pro"/>
                        </a:rPr>
                        <a:t>7</a:t>
                      </a:r>
                      <a:r>
                        <a:rPr lang="en-US" sz="800" b="1" u="none" strike="noStrike" cap="none">
                          <a:solidFill>
                            <a:schemeClr val="lt1"/>
                          </a:solidFill>
                          <a:latin typeface="Source Sans Pro"/>
                          <a:ea typeface="Source Sans Pro"/>
                          <a:cs typeface="Source Sans Pro"/>
                          <a:sym typeface="Source Sans Pro"/>
                        </a:rPr>
                        <a:t>/2</a:t>
                      </a:r>
                      <a:r>
                        <a:rPr lang="en-US" sz="800" b="1">
                          <a:solidFill>
                            <a:schemeClr val="lt1"/>
                          </a:solidFill>
                          <a:latin typeface="Source Sans Pro"/>
                          <a:ea typeface="Source Sans Pro"/>
                          <a:cs typeface="Source Sans Pro"/>
                          <a:sym typeface="Source Sans Pro"/>
                        </a:rPr>
                        <a:t>2</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A31F"/>
                    </a:solidFill>
                  </a:tcPr>
                </a:tc>
                <a:extLst>
                  <a:ext uri="{0D108BD9-81ED-4DB2-BD59-A6C34878D82A}">
                    <a16:rowId xmlns:a16="http://schemas.microsoft.com/office/drawing/2014/main" val="10003"/>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Status of Government Furnished Equipment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GFE Report includes the following items related to GFE: Task Order; Project Name, Type of Equipment, VA Bar Code, Location, Value, Total Number of Pieces, Total Value of Equipment, Anticipated Transfer Date to Government, and Anticipated Transfer Location.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a:solidFill>
                            <a:schemeClr val="lt1"/>
                          </a:solidFill>
                          <a:latin typeface="Source Sans Pro"/>
                          <a:ea typeface="Source Sans Pro"/>
                          <a:cs typeface="Source Sans Pro"/>
                          <a:sym typeface="Source Sans Pro"/>
                        </a:rPr>
                        <a:t>11/7</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4"/>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Personnel Contractor Manpower Report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Personnel Contractor Manpower Report at the individual Task Order Level includes all of the required information outlined in the Base PWS section 9.2.3.</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a:solidFill>
                            <a:schemeClr val="lt1"/>
                          </a:solidFill>
                          <a:latin typeface="Source Sans Pro"/>
                          <a:ea typeface="Source Sans Pro"/>
                          <a:cs typeface="Source Sans Pro"/>
                          <a:sym typeface="Source Sans Pro"/>
                        </a:rPr>
                        <a:t>11/7</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5"/>
                  </a:ext>
                </a:extLst>
              </a:tr>
              <a:tr h="290375">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Within 3 days from the date of award and updated as personnel changes throughout the PoP.</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highlight>
                            <a:schemeClr val="lt1"/>
                          </a:highlight>
                          <a:latin typeface="Source Sans Pro"/>
                          <a:ea typeface="Source Sans Pro"/>
                          <a:cs typeface="Source Sans Pro"/>
                          <a:sym typeface="Source Sans Pro"/>
                        </a:rPr>
                        <a:t>Contractor Staff Roster</a:t>
                      </a:r>
                      <a:endParaRPr sz="800" u="none" strike="noStrike" cap="none">
                        <a:solidFill>
                          <a:schemeClr val="dk2"/>
                        </a:solidFill>
                        <a:highlight>
                          <a:schemeClr val="lt1"/>
                        </a:highlight>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this report includes all Contractor and Subcontractor employees and was provided within three business days after Task Order award for all personnel employed to begin their background investigations.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1"/>
                            </a:ext>
                          </a:extLst>
                        </a:rPr>
                        <a:t>A revised roster will be provided when there are any personnel changes.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a:solidFill>
                            <a:schemeClr val="lt1"/>
                          </a:solidFill>
                          <a:latin typeface="Source Sans Pro"/>
                          <a:ea typeface="Source Sans Pro"/>
                          <a:cs typeface="Source Sans Pro"/>
                          <a:sym typeface="Source Sans Pro"/>
                        </a:rPr>
                        <a:t>11/7</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6"/>
                  </a:ext>
                </a:extLst>
              </a:tr>
              <a:tr h="130525">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Within 10 business days of each sprint.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Sprint plan for each sprint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goals for each iteration have been met.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800"/>
                        <a:buFont typeface="Arial"/>
                        <a:buNone/>
                      </a:pPr>
                      <a:r>
                        <a:rPr lang="en-US" sz="800" b="1">
                          <a:solidFill>
                            <a:schemeClr val="lt1"/>
                          </a:solidFill>
                          <a:latin typeface="Source Sans Pro"/>
                          <a:ea typeface="Source Sans Pro"/>
                          <a:cs typeface="Source Sans Pro"/>
                          <a:sym typeface="Source Sans Pro"/>
                        </a:rPr>
                        <a:t>On Track</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f69b283f39_0_418"/>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100000"/>
              </a:lnSpc>
              <a:spcBef>
                <a:spcPts val="0"/>
              </a:spcBef>
              <a:spcAft>
                <a:spcPts val="0"/>
              </a:spcAft>
              <a:buSzPct val="129032"/>
              <a:buNone/>
            </a:pPr>
            <a:r>
              <a:rPr lang="en-US" i="1"/>
              <a:t>The Contractor shall provide a monthly report, detailing and providing links to all stories, epics, and other work completed. This includes all work accepted by the Product Owner and Contracting Officer Representative at the end of each sprint. This report shall include additional details about the project status, sprint team velocity, sprint team goal completion, and highlight project risks. The specific data points and format of this monthly report shall be determined by the Contractor in collaboration with the Government Product Owner and COR.</a:t>
            </a:r>
            <a:endParaRPr i="1"/>
          </a:p>
        </p:txBody>
      </p:sp>
      <p:sp>
        <p:nvSpPr>
          <p:cNvPr id="352" name="Google Shape;352;gf69b283f39_0_418"/>
          <p:cNvSpPr txBox="1">
            <a:spLocks noGrp="1"/>
          </p:cNvSpPr>
          <p:nvPr>
            <p:ph type="title"/>
          </p:nvPr>
        </p:nvSpPr>
        <p:spPr>
          <a:xfrm>
            <a:off x="457201" y="514351"/>
            <a:ext cx="4994400" cy="647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3000"/>
              <a:t>Delivery Report</a:t>
            </a:r>
            <a:endParaRPr sz="3000"/>
          </a:p>
        </p:txBody>
      </p:sp>
      <p:sp>
        <p:nvSpPr>
          <p:cNvPr id="353" name="Google Shape;353;gf69b283f39_0_418"/>
          <p:cNvSpPr txBox="1">
            <a:spLocks noGrp="1"/>
          </p:cNvSpPr>
          <p:nvPr>
            <p:ph type="body" idx="1"/>
          </p:nvPr>
        </p:nvSpPr>
        <p:spPr>
          <a:xfrm>
            <a:off x="457200" y="1276350"/>
            <a:ext cx="4994400" cy="33528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600"/>
              </a:spcBef>
              <a:spcAft>
                <a:spcPts val="0"/>
              </a:spcAft>
              <a:buSzPts val="2000"/>
              <a:buChar char="•"/>
            </a:pPr>
            <a:r>
              <a:rPr lang="en-US"/>
              <a:t>Links to all stories, epics, and other work completed</a:t>
            </a:r>
            <a:endParaRPr/>
          </a:p>
          <a:p>
            <a:pPr marL="228600" marR="0" lvl="0" indent="-228600" algn="l" rtl="0">
              <a:lnSpc>
                <a:spcPct val="120000"/>
              </a:lnSpc>
              <a:spcBef>
                <a:spcPts val="600"/>
              </a:spcBef>
              <a:spcAft>
                <a:spcPts val="0"/>
              </a:spcAft>
              <a:buSzPts val="2000"/>
              <a:buChar char="•"/>
            </a:pPr>
            <a:r>
              <a:rPr lang="en-US"/>
              <a:t>Additional details about the project status, sprint team velocity, sprint team goal completion, and highlight project risks</a:t>
            </a:r>
            <a:endParaRPr/>
          </a:p>
        </p:txBody>
      </p:sp>
      <p:sp>
        <p:nvSpPr>
          <p:cNvPr id="354" name="Google Shape;354;gf69b283f39_0_418"/>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0001AA</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6"/>
        <p:cNvGrpSpPr/>
        <p:nvPr/>
      </p:nvGrpSpPr>
      <p:grpSpPr>
        <a:xfrm>
          <a:off x="0" y="0"/>
          <a:ext cx="0" cy="0"/>
          <a:chOff x="0" y="0"/>
          <a:chExt cx="0" cy="0"/>
        </a:xfrm>
      </p:grpSpPr>
      <p:sp>
        <p:nvSpPr>
          <p:cNvPr id="1027" name="Google Shape;1027;gf1dcce232f_0_47"/>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1028" name="Google Shape;1028;gf1dcce232f_0_47"/>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1029" name="Google Shape;1029;gf1dcce232f_0_47"/>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gf1dcce232f_0_47"/>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0001AA: Delivery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0001AB: Monitoring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2"/>
                  </a:ext>
                </a:extLst>
              </a:rPr>
              <a:t>CLIN 0001AD: Status of Government Furnished Equipment Report</a:t>
            </a:r>
            <a:endParaRPr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3"/>
                </a:ext>
              </a:extLst>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4"/>
                  </a:ext>
                </a:extLst>
              </a:rPr>
              <a:t>CLIN 0001AE: Personnel Contractor Manpower Report</a:t>
            </a:r>
            <a:endParaRPr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5"/>
                </a:ext>
              </a:extLst>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6"/>
                  </a:ext>
                </a:extLst>
              </a:rPr>
              <a:t>CLIN 0001AF: Contractor Staff Roster</a:t>
            </a:r>
            <a:endParaRPr sz="1090" b="1"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gf69b283f39_1_23"/>
          <p:cNvSpPr txBox="1">
            <a:spLocks noGrp="1"/>
          </p:cNvSpPr>
          <p:nvPr>
            <p:ph type="title"/>
          </p:nvPr>
        </p:nvSpPr>
        <p:spPr>
          <a:xfrm>
            <a:off x="457201" y="514351"/>
            <a:ext cx="4994400" cy="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2520"/>
              <a:buFont typeface="Source Sans Pro"/>
              <a:buNone/>
            </a:pPr>
            <a:r>
              <a:rPr lang="en-US" sz="3020"/>
              <a:t>Personnel Contractor Manpower Report</a:t>
            </a:r>
            <a:endParaRPr sz="3020"/>
          </a:p>
          <a:p>
            <a:pPr marL="0" lvl="0" indent="0" algn="l" rtl="0">
              <a:spcBef>
                <a:spcPts val="0"/>
              </a:spcBef>
              <a:spcAft>
                <a:spcPts val="0"/>
              </a:spcAft>
              <a:buNone/>
            </a:pPr>
            <a:endParaRPr sz="3020"/>
          </a:p>
          <a:p>
            <a:pPr marL="0" lvl="0" indent="0" algn="l" rtl="0">
              <a:spcBef>
                <a:spcPts val="0"/>
              </a:spcBef>
              <a:spcAft>
                <a:spcPts val="0"/>
              </a:spcAft>
              <a:buNone/>
            </a:pPr>
            <a:r>
              <a:rPr lang="en-US" sz="3020"/>
              <a:t>Status of Government Furnished Equipment Report</a:t>
            </a:r>
            <a:endParaRPr sz="3020"/>
          </a:p>
          <a:p>
            <a:pPr marL="0" lvl="0" indent="0" algn="l" rtl="0">
              <a:spcBef>
                <a:spcPts val="0"/>
              </a:spcBef>
              <a:spcAft>
                <a:spcPts val="0"/>
              </a:spcAft>
              <a:buNone/>
            </a:pPr>
            <a:endParaRPr sz="3000"/>
          </a:p>
          <a:p>
            <a:pPr marL="0" lvl="0" indent="0" algn="l" rtl="0">
              <a:spcBef>
                <a:spcPts val="0"/>
              </a:spcBef>
              <a:spcAft>
                <a:spcPts val="0"/>
              </a:spcAft>
              <a:buNone/>
            </a:pPr>
            <a:r>
              <a:rPr lang="en-US" sz="3000"/>
              <a:t>Contractor Staff Roster</a:t>
            </a:r>
            <a:endParaRPr sz="3020"/>
          </a:p>
          <a:p>
            <a:pPr marL="0" marR="0" lvl="0" indent="0" algn="l" rtl="0">
              <a:lnSpc>
                <a:spcPct val="100000"/>
              </a:lnSpc>
              <a:spcBef>
                <a:spcPts val="0"/>
              </a:spcBef>
              <a:spcAft>
                <a:spcPts val="0"/>
              </a:spcAft>
              <a:buClr>
                <a:schemeClr val="accent1"/>
              </a:buClr>
              <a:buSzPts val="2520"/>
              <a:buFont typeface="Source Sans Pro"/>
              <a:buNone/>
            </a:pPr>
            <a:endParaRPr sz="3020"/>
          </a:p>
        </p:txBody>
      </p:sp>
      <p:sp>
        <p:nvSpPr>
          <p:cNvPr id="1036" name="Google Shape;1036;gf69b283f39_1_23"/>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lnSpcReduction="20000"/>
          </a:bodyPr>
          <a:lstStyle/>
          <a:p>
            <a:pPr marL="0" lvl="0" indent="0" algn="l" rtl="0">
              <a:lnSpc>
                <a:spcPct val="100000"/>
              </a:lnSpc>
              <a:spcBef>
                <a:spcPts val="0"/>
              </a:spcBef>
              <a:spcAft>
                <a:spcPts val="0"/>
              </a:spcAft>
              <a:buSzPts val="2000"/>
              <a:buNone/>
            </a:pPr>
            <a:r>
              <a:rPr lang="en-US" i="1"/>
              <a:t>The Contractor shall submit a monthly GFE report in accordance with Base PWS 9.2.2.</a:t>
            </a:r>
            <a:endParaRPr i="1"/>
          </a:p>
          <a:p>
            <a:pPr marL="0" lvl="0" indent="0" algn="l" rtl="0">
              <a:lnSpc>
                <a:spcPct val="100000"/>
              </a:lnSpc>
              <a:spcBef>
                <a:spcPts val="0"/>
              </a:spcBef>
              <a:spcAft>
                <a:spcPts val="0"/>
              </a:spcAft>
              <a:buSzPts val="2000"/>
              <a:buNone/>
            </a:pPr>
            <a:endParaRPr i="1"/>
          </a:p>
          <a:p>
            <a:pPr marL="0" lvl="0" indent="0" algn="l" rtl="0">
              <a:lnSpc>
                <a:spcPct val="100000"/>
              </a:lnSpc>
              <a:spcBef>
                <a:spcPts val="0"/>
              </a:spcBef>
              <a:spcAft>
                <a:spcPts val="0"/>
              </a:spcAft>
              <a:buSzPts val="2000"/>
              <a:buNone/>
            </a:pPr>
            <a:r>
              <a:rPr lang="en-US" i="1"/>
              <a:t>The Contractor shall provide a monthly report, detailing the current staffing status In accordance with the Base PWS 9.2.3.</a:t>
            </a:r>
            <a:endParaRPr i="1"/>
          </a:p>
          <a:p>
            <a:pPr marL="0" lvl="0" indent="0" algn="l" rtl="0">
              <a:lnSpc>
                <a:spcPct val="100000"/>
              </a:lnSpc>
              <a:spcBef>
                <a:spcPts val="0"/>
              </a:spcBef>
              <a:spcAft>
                <a:spcPts val="0"/>
              </a:spcAft>
              <a:buSzPts val="2000"/>
              <a:buNone/>
            </a:pPr>
            <a:endParaRPr i="1"/>
          </a:p>
          <a:p>
            <a:pPr marL="0" lvl="0" indent="0" algn="l" rtl="0">
              <a:lnSpc>
                <a:spcPct val="100000"/>
              </a:lnSpc>
              <a:spcBef>
                <a:spcPts val="0"/>
              </a:spcBef>
              <a:spcAft>
                <a:spcPts val="0"/>
              </a:spcAft>
              <a:buSzPts val="2000"/>
              <a:buNone/>
            </a:pPr>
            <a:r>
              <a:rPr lang="en-US" i="1"/>
              <a:t>The Contractor shall submit a roster to the COR in accordance with Base PWS 9.2.4.</a:t>
            </a:r>
            <a:endParaRPr i="1"/>
          </a:p>
        </p:txBody>
      </p:sp>
      <p:sp>
        <p:nvSpPr>
          <p:cNvPr id="1037" name="Google Shape;1037;gf69b283f39_1_23"/>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200"/>
              <a:buNone/>
            </a:pPr>
            <a:r>
              <a:rPr lang="en-US"/>
              <a:t>CLIN 0001AD, 0001AE, 0001AF</a:t>
            </a:r>
            <a:endParaRPr/>
          </a:p>
          <a:p>
            <a:pPr marL="0" lvl="0" indent="0" algn="l" rtl="0">
              <a:lnSpc>
                <a:spcPct val="120000"/>
              </a:lnSpc>
              <a:spcBef>
                <a:spcPts val="0"/>
              </a:spcBef>
              <a:spcAft>
                <a:spcPts val="0"/>
              </a:spcAft>
              <a:buClr>
                <a:srgbClr val="000000"/>
              </a:buClr>
              <a:buSzPts val="1200"/>
              <a:buNone/>
            </a:pP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graphicFrame>
        <p:nvGraphicFramePr>
          <p:cNvPr id="1042" name="Google Shape;1042;gf69b283f39_3_77"/>
          <p:cNvGraphicFramePr/>
          <p:nvPr/>
        </p:nvGraphicFramePr>
        <p:xfrm>
          <a:off x="125713" y="1006770"/>
          <a:ext cx="3000000" cy="3000000"/>
        </p:xfrm>
        <a:graphic>
          <a:graphicData uri="http://schemas.openxmlformats.org/drawingml/2006/table">
            <a:tbl>
              <a:tblPr>
                <a:noFill/>
                <a:tableStyleId>{7BCE54F0-2938-4BD0-B934-A97A592CB955}</a:tableStyleId>
              </a:tblPr>
              <a:tblGrid>
                <a:gridCol w="397100">
                  <a:extLst>
                    <a:ext uri="{9D8B030D-6E8A-4147-A177-3AD203B41FA5}">
                      <a16:colId xmlns:a16="http://schemas.microsoft.com/office/drawing/2014/main" val="20000"/>
                    </a:ext>
                  </a:extLst>
                </a:gridCol>
                <a:gridCol w="751725">
                  <a:extLst>
                    <a:ext uri="{9D8B030D-6E8A-4147-A177-3AD203B41FA5}">
                      <a16:colId xmlns:a16="http://schemas.microsoft.com/office/drawing/2014/main" val="20001"/>
                    </a:ext>
                  </a:extLst>
                </a:gridCol>
                <a:gridCol w="751725">
                  <a:extLst>
                    <a:ext uri="{9D8B030D-6E8A-4147-A177-3AD203B41FA5}">
                      <a16:colId xmlns:a16="http://schemas.microsoft.com/office/drawing/2014/main" val="20002"/>
                    </a:ext>
                  </a:extLst>
                </a:gridCol>
                <a:gridCol w="1185525">
                  <a:extLst>
                    <a:ext uri="{9D8B030D-6E8A-4147-A177-3AD203B41FA5}">
                      <a16:colId xmlns:a16="http://schemas.microsoft.com/office/drawing/2014/main" val="20003"/>
                    </a:ext>
                  </a:extLst>
                </a:gridCol>
                <a:gridCol w="872200">
                  <a:extLst>
                    <a:ext uri="{9D8B030D-6E8A-4147-A177-3AD203B41FA5}">
                      <a16:colId xmlns:a16="http://schemas.microsoft.com/office/drawing/2014/main" val="20004"/>
                    </a:ext>
                  </a:extLst>
                </a:gridCol>
                <a:gridCol w="914725">
                  <a:extLst>
                    <a:ext uri="{9D8B030D-6E8A-4147-A177-3AD203B41FA5}">
                      <a16:colId xmlns:a16="http://schemas.microsoft.com/office/drawing/2014/main" val="20005"/>
                    </a:ext>
                  </a:extLst>
                </a:gridCol>
                <a:gridCol w="726300">
                  <a:extLst>
                    <a:ext uri="{9D8B030D-6E8A-4147-A177-3AD203B41FA5}">
                      <a16:colId xmlns:a16="http://schemas.microsoft.com/office/drawing/2014/main" val="20006"/>
                    </a:ext>
                  </a:extLst>
                </a:gridCol>
                <a:gridCol w="436625">
                  <a:extLst>
                    <a:ext uri="{9D8B030D-6E8A-4147-A177-3AD203B41FA5}">
                      <a16:colId xmlns:a16="http://schemas.microsoft.com/office/drawing/2014/main" val="20007"/>
                    </a:ext>
                  </a:extLst>
                </a:gridCol>
                <a:gridCol w="457825">
                  <a:extLst>
                    <a:ext uri="{9D8B030D-6E8A-4147-A177-3AD203B41FA5}">
                      <a16:colId xmlns:a16="http://schemas.microsoft.com/office/drawing/2014/main" val="20008"/>
                    </a:ext>
                  </a:extLst>
                </a:gridCol>
                <a:gridCol w="456675">
                  <a:extLst>
                    <a:ext uri="{9D8B030D-6E8A-4147-A177-3AD203B41FA5}">
                      <a16:colId xmlns:a16="http://schemas.microsoft.com/office/drawing/2014/main" val="20009"/>
                    </a:ext>
                  </a:extLst>
                </a:gridCol>
                <a:gridCol w="857400">
                  <a:extLst>
                    <a:ext uri="{9D8B030D-6E8A-4147-A177-3AD203B41FA5}">
                      <a16:colId xmlns:a16="http://schemas.microsoft.com/office/drawing/2014/main" val="20010"/>
                    </a:ext>
                  </a:extLst>
                </a:gridCol>
                <a:gridCol w="552125">
                  <a:extLst>
                    <a:ext uri="{9D8B030D-6E8A-4147-A177-3AD203B41FA5}">
                      <a16:colId xmlns:a16="http://schemas.microsoft.com/office/drawing/2014/main" val="20011"/>
                    </a:ext>
                  </a:extLst>
                </a:gridCol>
                <a:gridCol w="552125">
                  <a:extLst>
                    <a:ext uri="{9D8B030D-6E8A-4147-A177-3AD203B41FA5}">
                      <a16:colId xmlns:a16="http://schemas.microsoft.com/office/drawing/2014/main" val="20012"/>
                    </a:ext>
                  </a:extLst>
                </a:gridCol>
              </a:tblGrid>
              <a:tr h="0">
                <a:tc gridSpan="6">
                  <a:txBody>
                    <a:bodyPr/>
                    <a:lstStyle/>
                    <a:p>
                      <a:pPr marL="0" lvl="0" indent="0" algn="ctr" rtl="0">
                        <a:spcBef>
                          <a:spcPts val="0"/>
                        </a:spcBef>
                        <a:spcAft>
                          <a:spcPts val="0"/>
                        </a:spcAft>
                        <a:buNone/>
                      </a:pPr>
                      <a:r>
                        <a:rPr lang="en-US" sz="700" b="1">
                          <a:solidFill>
                            <a:schemeClr val="lt1"/>
                          </a:solidFill>
                          <a:latin typeface="Source Sans Pro"/>
                          <a:ea typeface="Source Sans Pro"/>
                          <a:cs typeface="Source Sans Pro"/>
                          <a:sym typeface="Source Sans Pro"/>
                        </a:rPr>
                        <a:t>PERSONNEL CONTRACTOR STAFFING REPORT</a:t>
                      </a:r>
                      <a:endParaRPr sz="700" b="1">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lvl="0" indent="0" algn="ctr" rtl="0">
                        <a:spcBef>
                          <a:spcPts val="0"/>
                        </a:spcBef>
                        <a:spcAft>
                          <a:spcPts val="0"/>
                        </a:spcAft>
                        <a:buNone/>
                      </a:pPr>
                      <a:r>
                        <a:rPr lang="en-US" sz="700" b="1">
                          <a:solidFill>
                            <a:schemeClr val="lt1"/>
                          </a:solidFill>
                          <a:latin typeface="Source Sans Pro"/>
                          <a:ea typeface="Source Sans Pro"/>
                          <a:cs typeface="Source Sans Pro"/>
                          <a:sym typeface="Source Sans Pro"/>
                        </a:rPr>
                        <a:t>RECRUITING &amp; ONBOARDING</a:t>
                      </a:r>
                      <a:endParaRPr sz="700" b="1">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gridSpan="4">
                  <a:txBody>
                    <a:bodyPr/>
                    <a:lstStyle/>
                    <a:p>
                      <a:pPr marL="0" marR="0" lvl="0" indent="0" algn="ctr" rtl="0">
                        <a:lnSpc>
                          <a:spcPct val="100000"/>
                        </a:lnSpc>
                        <a:spcBef>
                          <a:spcPts val="0"/>
                        </a:spcBef>
                        <a:spcAft>
                          <a:spcPts val="0"/>
                        </a:spcAft>
                        <a:buNone/>
                      </a:pPr>
                      <a:r>
                        <a:rPr lang="en-US" sz="700" b="1">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7"/>
                            </a:ext>
                          </a:extLst>
                        </a:rPr>
                        <a:t>VA ONBOARDING AND PIV</a:t>
                      </a:r>
                      <a:endParaRPr sz="700" b="1">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lvl="0" indent="0" algn="ctr" rtl="0">
                        <a:spcBef>
                          <a:spcPts val="0"/>
                        </a:spcBef>
                        <a:spcAft>
                          <a:spcPts val="0"/>
                        </a:spcAft>
                        <a:buNone/>
                      </a:pPr>
                      <a:r>
                        <a:rPr lang="en-US" sz="700" b="1">
                          <a:solidFill>
                            <a:schemeClr val="lt1"/>
                          </a:solidFill>
                          <a:latin typeface="Source Sans Pro"/>
                          <a:ea typeface="Source Sans Pro"/>
                          <a:cs typeface="Source Sans Pro"/>
                          <a:sym typeface="Source Sans Pro"/>
                        </a:rPr>
                        <a:t>GFE</a:t>
                      </a:r>
                      <a:endParaRPr sz="700" b="1">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None/>
                      </a:pPr>
                      <a:r>
                        <a:rPr lang="en-US" sz="700">
                          <a:solidFill>
                            <a:schemeClr val="lt1"/>
                          </a:solidFill>
                          <a:latin typeface="Source Sans Pro"/>
                          <a:ea typeface="Source Sans Pro"/>
                          <a:cs typeface="Source Sans Pro"/>
                          <a:sym typeface="Source Sans Pro"/>
                        </a:rPr>
                        <a:t>Team</a:t>
                      </a:r>
                      <a:endParaRPr sz="700" u="none" strike="noStrike" cap="none">
                        <a:solidFill>
                          <a:schemeClr val="lt1"/>
                        </a:solidFill>
                        <a:latin typeface="Source Sans Pro"/>
                        <a:ea typeface="Source Sans Pro"/>
                        <a:cs typeface="Source Sans Pro"/>
                        <a:sym typeface="Source Sans Pro"/>
                      </a:endParaRPr>
                    </a:p>
                  </a:txBody>
                  <a:tcPr marL="9125" marR="9125" marT="9125" marB="91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None/>
                      </a:pPr>
                      <a:r>
                        <a:rPr lang="en-US" sz="700">
                          <a:solidFill>
                            <a:schemeClr val="lt1"/>
                          </a:solidFill>
                          <a:latin typeface="Source Sans Pro"/>
                          <a:ea typeface="Source Sans Pro"/>
                          <a:cs typeface="Source Sans Pro"/>
                          <a:sym typeface="Source Sans Pro"/>
                        </a:rPr>
                        <a:t>Full Name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None/>
                      </a:pPr>
                      <a:r>
                        <a:rPr lang="en-US" sz="700">
                          <a:solidFill>
                            <a:schemeClr val="lt1"/>
                          </a:solidFill>
                          <a:latin typeface="Source Sans Pro"/>
                          <a:ea typeface="Source Sans Pro"/>
                          <a:cs typeface="Source Sans Pro"/>
                          <a:sym typeface="Source Sans Pro"/>
                        </a:rPr>
                        <a:t>Company</a:t>
                      </a:r>
                      <a:endParaRPr sz="700">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700">
                          <a:solidFill>
                            <a:schemeClr val="lt1"/>
                          </a:solidFill>
                          <a:latin typeface="Source Sans Pro"/>
                          <a:ea typeface="Source Sans Pro"/>
                          <a:cs typeface="Source Sans Pro"/>
                          <a:sym typeface="Source Sans Pro"/>
                        </a:rPr>
                        <a:t>Primary </a:t>
                      </a:r>
                      <a:r>
                        <a:rPr lang="en-US" sz="700" u="none" strike="noStrike" cap="none">
                          <a:solidFill>
                            <a:schemeClr val="lt1"/>
                          </a:solidFill>
                          <a:latin typeface="Source Sans Pro"/>
                          <a:ea typeface="Source Sans Pro"/>
                          <a:cs typeface="Source Sans Pro"/>
                          <a:sym typeface="Source Sans Pro"/>
                        </a:rPr>
                        <a:t>Role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None/>
                      </a:pPr>
                      <a:r>
                        <a:rPr lang="en-US" sz="700">
                          <a:solidFill>
                            <a:schemeClr val="lt1"/>
                          </a:solidFill>
                          <a:latin typeface="Source Sans Pro"/>
                          <a:ea typeface="Source Sans Pro"/>
                          <a:cs typeface="Source Sans Pro"/>
                          <a:sym typeface="Source Sans Pro"/>
                        </a:rPr>
                        <a:t>Secondary Role(s)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None/>
                      </a:pPr>
                      <a:r>
                        <a:rPr lang="en-US" sz="700">
                          <a:solidFill>
                            <a:schemeClr val="lt1"/>
                          </a:solidFill>
                          <a:latin typeface="Source Sans Pro"/>
                          <a:ea typeface="Source Sans Pro"/>
                          <a:cs typeface="Source Sans Pro"/>
                          <a:sym typeface="Source Sans Pro"/>
                        </a:rPr>
                        <a:t>Email</a:t>
                      </a:r>
                      <a:endParaRPr sz="700">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None/>
                      </a:pPr>
                      <a:r>
                        <a:rPr lang="en-US" sz="700">
                          <a:solidFill>
                            <a:schemeClr val="lt1"/>
                          </a:solidFill>
                          <a:latin typeface="Source Sans Pro"/>
                          <a:ea typeface="Source Sans Pro"/>
                          <a:cs typeface="Source Sans Pro"/>
                          <a:sym typeface="Source Sans Pro"/>
                        </a:rPr>
                        <a:t>Stage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700" u="none" strike="noStrike" cap="none">
                          <a:solidFill>
                            <a:schemeClr val="lt1"/>
                          </a:solidFill>
                          <a:latin typeface="Source Sans Pro"/>
                          <a:ea typeface="Source Sans Pro"/>
                          <a:cs typeface="Source Sans Pro"/>
                          <a:sym typeface="Source Sans Pro"/>
                        </a:rPr>
                        <a:t>Status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None/>
                      </a:pPr>
                      <a:r>
                        <a:rPr lang="en-US" sz="700">
                          <a:solidFill>
                            <a:schemeClr val="lt1"/>
                          </a:solidFill>
                          <a:latin typeface="Source Sans Pro"/>
                          <a:ea typeface="Source Sans Pro"/>
                          <a:cs typeface="Source Sans Pro"/>
                          <a:sym typeface="Source Sans Pro"/>
                        </a:rPr>
                        <a:t>Start Date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700">
                          <a:solidFill>
                            <a:schemeClr val="lt1"/>
                          </a:solidFill>
                          <a:latin typeface="Source Sans Pro"/>
                          <a:ea typeface="Source Sans Pro"/>
                          <a:cs typeface="Source Sans Pro"/>
                          <a:sym typeface="Source Sans Pro"/>
                        </a:rPr>
                        <a:t>Phase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700" u="none" strike="noStrike" cap="none">
                          <a:solidFill>
                            <a:schemeClr val="lt1"/>
                          </a:solidFill>
                          <a:latin typeface="Source Sans Pro"/>
                          <a:ea typeface="Source Sans Pro"/>
                          <a:cs typeface="Source Sans Pro"/>
                          <a:sym typeface="Source Sans Pro"/>
                        </a:rPr>
                        <a:t>Tier 2 Details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US" sz="700">
                          <a:solidFill>
                            <a:schemeClr val="lt1"/>
                          </a:solidFill>
                          <a:latin typeface="Source Sans Pro"/>
                          <a:ea typeface="Source Sans Pro"/>
                          <a:cs typeface="Source Sans Pro"/>
                          <a:sym typeface="Source Sans Pro"/>
                        </a:rPr>
                        <a:t>Status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lt2"/>
                    </a:solidFill>
                  </a:tcPr>
                </a:tc>
                <a:tc vMerge="1">
                  <a:txBody>
                    <a:bodyPr/>
                    <a:lstStyle/>
                    <a:p>
                      <a:endParaRPr lang="en-US"/>
                    </a:p>
                  </a:txBody>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Jeff Scheire </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MO Studio</a:t>
                      </a:r>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Program / Product Manager (Interim)</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jeff@themostudio.com</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FTE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None</a:t>
                      </a:r>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E9304D"/>
                          </a:solidFill>
                          <a:latin typeface="Source Sans Pro"/>
                          <a:ea typeface="Source Sans Pro"/>
                          <a:cs typeface="Source Sans Pro"/>
                          <a:sym typeface="Source Sans Pro"/>
                        </a:rPr>
                        <a:t>James Boehm (12/1)</a:t>
                      </a:r>
                      <a:endParaRPr sz="500">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MO Studio</a:t>
                      </a:r>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Program Manager</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TBD</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Offer Executed, Background Check</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Not Started</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None</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E9304D"/>
                          </a:solidFill>
                          <a:latin typeface="Source Sans Pro"/>
                          <a:ea typeface="Source Sans Pro"/>
                          <a:cs typeface="Source Sans Pro"/>
                          <a:sym typeface="Source Sans Pro"/>
                        </a:rPr>
                        <a:t>Jordan White (11/17)</a:t>
                      </a:r>
                      <a:endParaRPr sz="500">
                        <a:solidFill>
                          <a:srgbClr val="E9304D"/>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MO Studio</a:t>
                      </a:r>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Product Manager </a:t>
                      </a:r>
                      <a:endParaRPr sz="500">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500">
                          <a:solidFill>
                            <a:srgbClr val="222222"/>
                          </a:solidFill>
                          <a:latin typeface="Source Sans Pro"/>
                          <a:ea typeface="Source Sans Pro"/>
                          <a:cs typeface="Source Sans Pro"/>
                          <a:sym typeface="Source Sans Pro"/>
                        </a:rPr>
                        <a:t>jordan@themostudio.com</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FTE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11/15/2021</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Fingerprint</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None</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Paula Mendoza</a:t>
                      </a:r>
                      <a:endParaRPr sz="500">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MO Studio</a:t>
                      </a:r>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Associate Product Manager</a:t>
                      </a:r>
                      <a:endParaRPr sz="500">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DesignOps, User Research, Service Design, UX Design</a:t>
                      </a:r>
                      <a:endParaRPr sz="500">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paula@themostudio.com</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FTE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10/25/2021</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500">
                          <a:solidFill>
                            <a:srgbClr val="222222"/>
                          </a:solidFill>
                          <a:latin typeface="Source Sans Pro"/>
                          <a:ea typeface="Source Sans Pro"/>
                          <a:cs typeface="Source Sans Pro"/>
                          <a:sym typeface="Source Sans Pro"/>
                        </a:rPr>
                        <a:t>Pending adjudication</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500">
                          <a:solidFill>
                            <a:srgbClr val="222222"/>
                          </a:solidFill>
                          <a:latin typeface="Source Sans Pro"/>
                          <a:ea typeface="Source Sans Pro"/>
                          <a:cs typeface="Source Sans Pro"/>
                          <a:sym typeface="Source Sans Pro"/>
                        </a:rPr>
                        <a:t>Pre-award BI forms uploaded to SharePoint on 10/25</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None</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Tami  Corson</a:t>
                      </a:r>
                      <a:endParaRPr sz="500">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Serve Advisory Group</a:t>
                      </a:r>
                      <a:endParaRPr sz="500">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Scrum Master</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Healthcare SME, Business Analyst, Project Manager</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500">
                          <a:solidFill>
                            <a:srgbClr val="222222"/>
                          </a:solidFill>
                          <a:latin typeface="Source Sans Pro"/>
                          <a:ea typeface="Source Sans Pro"/>
                          <a:cs typeface="Source Sans Pro"/>
                          <a:sym typeface="Source Sans Pro"/>
                        </a:rPr>
                        <a:t>tamera.corson@serveadvisory.com</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FTE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11/7/2021</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Pending Adjudication</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Pre-award BI forms uploaded to SharePoint on 11/11</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None</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8"/>
                            </a:ext>
                          </a:extLst>
                        </a:rPr>
                        <a:t>User Researcher</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Accessibility, 508</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Writing JD, Interviewing</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9304D"/>
                    </a:solidFill>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Not Started</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9"/>
                            </a:ext>
                          </a:extLst>
                        </a:rPr>
                        <a:t>Service Designer</a:t>
                      </a:r>
                      <a:r>
                        <a:rPr lang="en-US" sz="500">
                          <a:solidFill>
                            <a:srgbClr val="222222"/>
                          </a:solidFill>
                          <a:latin typeface="Source Sans Pro"/>
                          <a:ea typeface="Source Sans Pro"/>
                          <a:cs typeface="Source Sans Pro"/>
                          <a:sym typeface="Source Sans Pro"/>
                        </a:rPr>
                        <a:t> </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Writing JD, Interviewing</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800"/>
                        <a:buFont typeface="Arial"/>
                        <a:buNone/>
                      </a:pPr>
                      <a:endParaRPr sz="500">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9304D"/>
                    </a:solidFill>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Not Started</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Jesse Singh</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MO Studio</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UX Designer</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UX Testing</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jesse@themostudio.com</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FTE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800"/>
                        <a:buFont typeface="Arial"/>
                        <a:buNone/>
                      </a:pPr>
                      <a:endParaRPr sz="500">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11/22/2021</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Fingerprint</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None</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500">
                          <a:solidFill>
                            <a:srgbClr val="E9304D"/>
                          </a:solidFill>
                          <a:latin typeface="Source Sans Pro"/>
                          <a:ea typeface="Source Sans Pro"/>
                          <a:cs typeface="Source Sans Pro"/>
                          <a:sym typeface="Source Sans Pro"/>
                        </a:rPr>
                        <a:t>Carl Dickerson (12/1)</a:t>
                      </a:r>
                      <a:endParaRPr sz="500">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MO Studio</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Content Strategist</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Plain Language Writer</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500">
                          <a:solidFill>
                            <a:srgbClr val="222222"/>
                          </a:solidFill>
                          <a:latin typeface="Source Sans Pro"/>
                          <a:ea typeface="Source Sans Pro"/>
                          <a:cs typeface="Source Sans Pro"/>
                          <a:sym typeface="Source Sans Pro"/>
                        </a:rPr>
                        <a:t>TBD</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Offer Executed, Background Check</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800"/>
                        <a:buFont typeface="Arial"/>
                        <a:buNone/>
                      </a:pPr>
                      <a:endParaRPr sz="500">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9304D"/>
                    </a:solidFill>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Not Started</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Jared Cooke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MO Studio</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Interaction Designer</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Front End Development, DesignOps, DevSecOps, UI</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jared@themostudio.com</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FTE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10/25/2021</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500">
                          <a:solidFill>
                            <a:srgbClr val="222222"/>
                          </a:solidFill>
                          <a:latin typeface="Source Sans Pro"/>
                          <a:ea typeface="Source Sans Pro"/>
                          <a:cs typeface="Source Sans Pro"/>
                          <a:sym typeface="Source Sans Pro"/>
                        </a:rPr>
                        <a:t>Pending adjudication</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500">
                          <a:solidFill>
                            <a:srgbClr val="222222"/>
                          </a:solidFill>
                          <a:latin typeface="Source Sans Pro"/>
                          <a:ea typeface="Source Sans Pro"/>
                          <a:cs typeface="Source Sans Pro"/>
                          <a:sym typeface="Source Sans Pro"/>
                        </a:rPr>
                        <a:t>Pre-award BI forms uploaded to SharePoint on 10/25</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None</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1"/>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Nadya Primak</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Pluribus Digital)</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Front End Developer</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Analytics, QA Testing</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nprimak@pluribusdigital.com</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FTE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10/25/2021</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500">
                          <a:solidFill>
                            <a:srgbClr val="222222"/>
                          </a:solidFill>
                          <a:latin typeface="Source Sans Pro"/>
                          <a:ea typeface="Source Sans Pro"/>
                          <a:cs typeface="Source Sans Pro"/>
                          <a:sym typeface="Source Sans Pro"/>
                        </a:rPr>
                        <a:t>Pending adjudication</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500">
                          <a:solidFill>
                            <a:srgbClr val="222222"/>
                          </a:solidFill>
                          <a:latin typeface="Source Sans Pro"/>
                          <a:ea typeface="Source Sans Pro"/>
                          <a:cs typeface="Source Sans Pro"/>
                          <a:sym typeface="Source Sans Pro"/>
                        </a:rPr>
                        <a:t>Pre-award BI forms uploaded to SharePoint on 10/25</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None</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2"/>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Core</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500">
                          <a:solidFill>
                            <a:srgbClr val="E9304D"/>
                          </a:solidFill>
                          <a:latin typeface="Source Sans Pro"/>
                          <a:ea typeface="Source Sans Pro"/>
                          <a:cs typeface="Source Sans Pro"/>
                          <a:sym typeface="Source Sans Pro"/>
                        </a:rPr>
                        <a:t>Nicholas Clifton (1/3)</a:t>
                      </a:r>
                      <a:endParaRPr sz="500">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Pluribus Digital</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0"/>
                            </a:ext>
                          </a:extLst>
                        </a:rPr>
                        <a:t>Solution Architect</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1"/>
                            </a:ext>
                          </a:extLst>
                        </a:rPr>
                        <a:t>Backend Engineer</a:t>
                      </a:r>
                      <a:r>
                        <a:rPr lang="en-US" sz="500">
                          <a:solidFill>
                            <a:srgbClr val="222222"/>
                          </a:solidFill>
                          <a:latin typeface="Source Sans Pro"/>
                          <a:ea typeface="Source Sans Pro"/>
                          <a:cs typeface="Source Sans Pro"/>
                          <a:sym typeface="Source Sans Pro"/>
                        </a:rPr>
                        <a:t>, DevSecOps</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500">
                          <a:solidFill>
                            <a:srgbClr val="222222"/>
                          </a:solidFill>
                          <a:latin typeface="Source Sans Pro"/>
                          <a:ea typeface="Source Sans Pro"/>
                          <a:cs typeface="Source Sans Pro"/>
                          <a:sym typeface="Source Sans Pro"/>
                        </a:rPr>
                        <a:t>TBD</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Offer Executed, Background Check</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9304D"/>
                    </a:solidFill>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Not Started</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3"/>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Reachback</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Ben Morris</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2"/>
                            </a:ext>
                          </a:extLst>
                        </a:rPr>
                        <a:t>Solution Architect</a:t>
                      </a:r>
                      <a:r>
                        <a:rPr lang="en-US" sz="500">
                          <a:solidFill>
                            <a:srgbClr val="222222"/>
                          </a:solidFill>
                          <a:latin typeface="Source Sans Pro"/>
                          <a:ea typeface="Source Sans Pro"/>
                          <a:cs typeface="Source Sans Pro"/>
                          <a:sym typeface="Source Sans Pro"/>
                        </a:rPr>
                        <a:t> (Interim)</a:t>
                      </a:r>
                      <a:endParaRPr sz="500" b="1">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800"/>
                        <a:buFont typeface="Arial"/>
                        <a:buNone/>
                      </a:pPr>
                      <a:endParaRPr sz="500">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N/A</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None</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4"/>
                  </a:ext>
                </a:extLst>
              </a:tr>
              <a:tr h="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Reachback</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Visual Designer</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Writing JD</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9304D"/>
                    </a:solidFill>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N/A</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5"/>
                  </a:ext>
                </a:extLst>
              </a:tr>
              <a:tr h="180550">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Reachback</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VA Onboarding / PIV, Invoicing, Contracts</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9304D"/>
                    </a:solidFill>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N/A</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None</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6"/>
                  </a:ext>
                </a:extLst>
              </a:tr>
              <a:tr h="0">
                <a:tc>
                  <a:txBody>
                    <a:bodyPr/>
                    <a:lstStyle/>
                    <a:p>
                      <a:pPr marL="0" marR="0" lvl="0" indent="0" algn="l"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Reachback</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Matthew Stiner</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MO Studio</a:t>
                      </a:r>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a:solidFill>
                            <a:srgbClr val="222222"/>
                          </a:solidFill>
                          <a:latin typeface="Source Sans Pro"/>
                          <a:ea typeface="Source Sans Pro"/>
                          <a:cs typeface="Source Sans Pro"/>
                          <a:sym typeface="Source Sans Pro"/>
                        </a:rPr>
                        <a:t>Policy Expert</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l" rtl="0">
                        <a:spcBef>
                          <a:spcPts val="0"/>
                        </a:spcBef>
                        <a:spcAft>
                          <a:spcPts val="0"/>
                        </a:spcAft>
                        <a:buNone/>
                      </a:pPr>
                      <a:r>
                        <a:rPr lang="en-US" sz="500">
                          <a:solidFill>
                            <a:srgbClr val="222222"/>
                          </a:solidFill>
                          <a:latin typeface="Source Sans Pro"/>
                          <a:ea typeface="Source Sans Pro"/>
                          <a:cs typeface="Source Sans Pro"/>
                          <a:sym typeface="Source Sans Pro"/>
                        </a:rPr>
                        <a:t>matt@themostudio.com</a:t>
                      </a: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5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500">
                          <a:solidFill>
                            <a:srgbClr val="222222"/>
                          </a:solidFill>
                          <a:latin typeface="Source Sans Pro"/>
                          <a:ea typeface="Source Sans Pro"/>
                          <a:cs typeface="Source Sans Pro"/>
                          <a:sym typeface="Source Sans Pro"/>
                        </a:rPr>
                        <a:t>N/A</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lvl="0" indent="0" algn="ctr" rtl="0">
                        <a:spcBef>
                          <a:spcPts val="0"/>
                        </a:spcBef>
                        <a:spcAft>
                          <a:spcPts val="0"/>
                        </a:spcAft>
                        <a:buNone/>
                      </a:pPr>
                      <a:r>
                        <a:rPr lang="en-US" sz="500">
                          <a:solidFill>
                            <a:srgbClr val="222222"/>
                          </a:solidFill>
                          <a:latin typeface="Source Sans Pro"/>
                          <a:ea typeface="Source Sans Pro"/>
                          <a:cs typeface="Source Sans Pro"/>
                          <a:sym typeface="Source Sans Pro"/>
                        </a:rPr>
                        <a:t>None</a:t>
                      </a:r>
                      <a:endParaRPr sz="500">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7"/>
                  </a:ext>
                </a:extLst>
              </a:tr>
            </a:tbl>
          </a:graphicData>
        </a:graphic>
      </p:graphicFrame>
      <p:sp>
        <p:nvSpPr>
          <p:cNvPr id="1043" name="Google Shape;1043;gf69b283f39_3_7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3"/>
                  </a:ext>
                </a:extLst>
              </a:rPr>
              <a:t>Personnel</a:t>
            </a:r>
            <a:r>
              <a:rPr lang="en-US"/>
              <a:t> Contractor Staffing Report</a:t>
            </a:r>
            <a:endParaRPr/>
          </a:p>
        </p:txBody>
      </p:sp>
      <p:sp>
        <p:nvSpPr>
          <p:cNvPr id="1044" name="Google Shape;1044;gf69b283f39_3_7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0001AD, 0001AE, 0001AF</a:t>
            </a:r>
            <a:endParaRPr/>
          </a:p>
        </p:txBody>
      </p:sp>
      <p:sp>
        <p:nvSpPr>
          <p:cNvPr id="1045" name="Google Shape;1045;gf69b283f39_3_77"/>
          <p:cNvSpPr txBox="1"/>
          <p:nvPr/>
        </p:nvSpPr>
        <p:spPr>
          <a:xfrm>
            <a:off x="7808025" y="277850"/>
            <a:ext cx="1492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latin typeface="Source Sans Pro"/>
                <a:ea typeface="Source Sans Pro"/>
                <a:cs typeface="Source Sans Pro"/>
                <a:sym typeface="Source Sans Pro"/>
              </a:rPr>
              <a:t>Some risks / delays</a:t>
            </a:r>
            <a:endParaRPr sz="900">
              <a:latin typeface="Source Sans Pro"/>
              <a:ea typeface="Source Sans Pro"/>
              <a:cs typeface="Source Sans Pro"/>
              <a:sym typeface="Source Sans Pro"/>
            </a:endParaRPr>
          </a:p>
        </p:txBody>
      </p:sp>
      <p:sp>
        <p:nvSpPr>
          <p:cNvPr id="1046" name="Google Shape;1046;gf69b283f39_3_77"/>
          <p:cNvSpPr txBox="1"/>
          <p:nvPr/>
        </p:nvSpPr>
        <p:spPr>
          <a:xfrm>
            <a:off x="7655625" y="472300"/>
            <a:ext cx="1492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latin typeface="Source Sans Pro"/>
                <a:ea typeface="Source Sans Pro"/>
                <a:cs typeface="Source Sans Pro"/>
                <a:sym typeface="Source Sans Pro"/>
              </a:rPr>
              <a:t>Everything is good</a:t>
            </a:r>
            <a:endParaRPr sz="900">
              <a:latin typeface="Source Sans Pro"/>
              <a:ea typeface="Source Sans Pro"/>
              <a:cs typeface="Source Sans Pro"/>
              <a:sym typeface="Source Sans Pro"/>
            </a:endParaRPr>
          </a:p>
        </p:txBody>
      </p:sp>
      <p:sp>
        <p:nvSpPr>
          <p:cNvPr id="1047" name="Google Shape;1047;gf69b283f39_3_77"/>
          <p:cNvSpPr txBox="1"/>
          <p:nvPr/>
        </p:nvSpPr>
        <p:spPr>
          <a:xfrm>
            <a:off x="7808025" y="86100"/>
            <a:ext cx="975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latin typeface="Source Sans Pro"/>
                <a:ea typeface="Source Sans Pro"/>
                <a:cs typeface="Source Sans Pro"/>
                <a:sym typeface="Source Sans Pro"/>
              </a:rPr>
              <a:t>Serious risk</a:t>
            </a:r>
            <a:endParaRPr sz="900">
              <a:latin typeface="Source Sans Pro"/>
              <a:ea typeface="Source Sans Pro"/>
              <a:cs typeface="Source Sans Pro"/>
              <a:sym typeface="Source Sans Pro"/>
            </a:endParaRPr>
          </a:p>
        </p:txBody>
      </p:sp>
      <p:pic>
        <p:nvPicPr>
          <p:cNvPr id="1048" name="Google Shape;1048;gf69b283f39_3_77"/>
          <p:cNvPicPr preferRelativeResize="0"/>
          <p:nvPr/>
        </p:nvPicPr>
        <p:blipFill rotWithShape="1">
          <a:blip r:embed="rId3">
            <a:alphaModFix/>
          </a:blip>
          <a:srcRect l="25381" r="22025"/>
          <a:stretch/>
        </p:blipFill>
        <p:spPr>
          <a:xfrm>
            <a:off x="7476850" y="124550"/>
            <a:ext cx="331175" cy="629700"/>
          </a:xfrm>
          <a:prstGeom prst="rect">
            <a:avLst/>
          </a:prstGeom>
          <a:noFill/>
          <a:ln>
            <a:noFill/>
          </a:ln>
        </p:spPr>
      </p:pic>
      <p:sp>
        <p:nvSpPr>
          <p:cNvPr id="1049" name="Google Shape;1049;gf69b283f39_3_77"/>
          <p:cNvSpPr/>
          <p:nvPr/>
        </p:nvSpPr>
        <p:spPr>
          <a:xfrm>
            <a:off x="7355275" y="101150"/>
            <a:ext cx="1697700" cy="694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gcb77564b5e_1_89"/>
          <p:cNvSpPr txBox="1">
            <a:spLocks noGrp="1"/>
          </p:cNvSpPr>
          <p:nvPr>
            <p:ph type="title"/>
          </p:nvPr>
        </p:nvSpPr>
        <p:spPr>
          <a:xfrm>
            <a:off x="457200" y="442500"/>
            <a:ext cx="8229600" cy="536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accent1"/>
              </a:buClr>
              <a:buSzPct val="93750"/>
              <a:buFont typeface="Source Sans Pro"/>
              <a:buNone/>
            </a:pPr>
            <a:r>
              <a:rPr lang="en-US"/>
              <a:t>Staff Roster Update Log</a:t>
            </a:r>
            <a:endParaRPr sz="3200"/>
          </a:p>
        </p:txBody>
      </p:sp>
      <p:sp>
        <p:nvSpPr>
          <p:cNvPr id="1055" name="Google Shape;1055;gcb77564b5e_1_89"/>
          <p:cNvSpPr txBox="1">
            <a:spLocks noGrp="1"/>
          </p:cNvSpPr>
          <p:nvPr>
            <p:ph type="body" idx="2"/>
          </p:nvPr>
        </p:nvSpPr>
        <p:spPr>
          <a:xfrm>
            <a:off x="440088" y="17580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0001AF</a:t>
            </a:r>
            <a:endParaRPr/>
          </a:p>
        </p:txBody>
      </p:sp>
      <p:graphicFrame>
        <p:nvGraphicFramePr>
          <p:cNvPr id="1056" name="Google Shape;1056;gcb77564b5e_1_89"/>
          <p:cNvGraphicFramePr/>
          <p:nvPr/>
        </p:nvGraphicFramePr>
        <p:xfrm>
          <a:off x="620475" y="1078992"/>
          <a:ext cx="3000000" cy="3000000"/>
        </p:xfrm>
        <a:graphic>
          <a:graphicData uri="http://schemas.openxmlformats.org/drawingml/2006/table">
            <a:tbl>
              <a:tblPr>
                <a:noFill/>
                <a:tableStyleId>{7BCE54F0-2938-4BD0-B934-A97A592CB955}</a:tableStyleId>
              </a:tblPr>
              <a:tblGrid>
                <a:gridCol w="6647750">
                  <a:extLst>
                    <a:ext uri="{9D8B030D-6E8A-4147-A177-3AD203B41FA5}">
                      <a16:colId xmlns:a16="http://schemas.microsoft.com/office/drawing/2014/main" val="20000"/>
                    </a:ext>
                  </a:extLst>
                </a:gridCol>
                <a:gridCol w="943325">
                  <a:extLst>
                    <a:ext uri="{9D8B030D-6E8A-4147-A177-3AD203B41FA5}">
                      <a16:colId xmlns:a16="http://schemas.microsoft.com/office/drawing/2014/main" val="20001"/>
                    </a:ext>
                  </a:extLst>
                </a:gridCol>
                <a:gridCol w="594875">
                  <a:extLst>
                    <a:ext uri="{9D8B030D-6E8A-4147-A177-3AD203B41FA5}">
                      <a16:colId xmlns:a16="http://schemas.microsoft.com/office/drawing/2014/main" val="20002"/>
                    </a:ext>
                  </a:extLst>
                </a:gridCol>
              </a:tblGrid>
              <a:tr h="284350">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lt1"/>
                          </a:solidFill>
                          <a:latin typeface="Source Sans Pro"/>
                          <a:ea typeface="Source Sans Pro"/>
                          <a:cs typeface="Source Sans Pro"/>
                          <a:sym typeface="Source Sans Pro"/>
                        </a:rPr>
                        <a:t>Changes / Updates</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Updated by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Date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416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Added Nadya Primak as </a:t>
                      </a:r>
                      <a:r>
                        <a:rPr lang="en-US" sz="800">
                          <a:solidFill>
                            <a:srgbClr val="434343"/>
                          </a:solidFill>
                          <a:latin typeface="Source Sans Pro"/>
                          <a:ea typeface="Source Sans Pro"/>
                          <a:cs typeface="Source Sans Pro"/>
                          <a:sym typeface="Source Sans Pro"/>
                        </a:rPr>
                        <a:t>FE Engineer (subcontractor Pluribus Digital)</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Shawn Drinkard</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9/23/2021</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1484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Added responsibilities per charter and discovery sessions during Sprint 1.</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Lara Siopis</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10/4/2021</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16280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Changed Shawn Drinkard’s role to focus on Ops (e.g., PIV Onboarding, DesignOps toolstack, contract compliance, invoicing, and ad hoc operational support)</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1</a:t>
                      </a:r>
                      <a:r>
                        <a:rPr lang="en-US" sz="800" u="none" strike="noStrike" cap="none">
                          <a:solidFill>
                            <a:srgbClr val="222222"/>
                          </a:solidFill>
                          <a:latin typeface="Source Sans Pro"/>
                          <a:ea typeface="Source Sans Pro"/>
                          <a:cs typeface="Source Sans Pro"/>
                          <a:sym typeface="Source Sans Pro"/>
                        </a:rPr>
                        <a:t>1/1/2021</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17565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Added Heather Vujovich as Delivery Manager</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11/1/2021</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824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Added Tami Corson as Project Manager / Business Analyst (subcontractor SERVE Advisory Group)</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11/1/2021</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19037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Removed Lara Siopis from Product Manager role as she has transitioned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11/1/2021</a:t>
                      </a:r>
                      <a:endParaRPr sz="800">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17000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Removed Shawn Drinkard from roster</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Tami Corson</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11/8/2021</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182450">
                <a:tc>
                  <a:txBody>
                    <a:bodyPr/>
                    <a:lstStyle/>
                    <a:p>
                      <a:pPr marL="0" marR="0" lvl="0" indent="0" algn="l" rtl="0">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Removed Heather Vujovich from roster</a:t>
                      </a: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Tami Corson</a:t>
                      </a: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11/8/2021</a:t>
                      </a: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182425">
                <a:tc>
                  <a:txBody>
                    <a:bodyPr/>
                    <a:lstStyle/>
                    <a:p>
                      <a:pPr marL="0" marR="0" lvl="0" indent="0" algn="l" rtl="0">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Added Jordan White as Product Manager</a:t>
                      </a: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Tami Croson</a:t>
                      </a: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11/15/2021</a:t>
                      </a: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189225">
                <a:tc>
                  <a:txBody>
                    <a:bodyPr/>
                    <a:lstStyle/>
                    <a:p>
                      <a:pPr marL="0" marR="0" lvl="0" indent="0" algn="l" rtl="0">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Added Jesse Singh as UX Designer</a:t>
                      </a: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Tami Corson</a:t>
                      </a: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11/22/2021</a:t>
                      </a: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r h="189225">
                <a:tc>
                  <a:txBody>
                    <a:bodyPr/>
                    <a:lstStyle/>
                    <a:p>
                      <a:pPr marL="0" marR="0" lvl="0" indent="0" algn="l" rtl="0">
                        <a:lnSpc>
                          <a:spcPct val="100000"/>
                        </a:lnSpc>
                        <a:spcBef>
                          <a:spcPts val="0"/>
                        </a:spcBef>
                        <a:spcAft>
                          <a:spcPts val="0"/>
                        </a:spcAft>
                        <a:buNone/>
                      </a:pPr>
                      <a:r>
                        <a:rPr lang="en-US" sz="800">
                          <a:solidFill>
                            <a:srgbClr val="222222"/>
                          </a:solidFill>
                          <a:latin typeface="Source Sans Pro"/>
                          <a:ea typeface="Source Sans Pro"/>
                          <a:cs typeface="Source Sans Pro"/>
                          <a:sym typeface="Source Sans Pro"/>
                        </a:rPr>
                        <a:t>TBD</a:t>
                      </a:r>
                      <a:r>
                        <a:rPr lang="en-US" sz="800">
                          <a:solidFill>
                            <a:srgbClr val="FF0000"/>
                          </a:solidFill>
                          <a:latin typeface="Source Sans Pro"/>
                          <a:ea typeface="Source Sans Pro"/>
                          <a:cs typeface="Source Sans Pro"/>
                          <a:sym typeface="Source Sans Pro"/>
                        </a:rPr>
                        <a:t> Carl Dickerson as Content Lead</a:t>
                      </a: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1"/>
                  </a:ext>
                </a:extLst>
              </a:tr>
              <a:tr h="189225">
                <a:tc>
                  <a:txBody>
                    <a:bodyPr/>
                    <a:lstStyle/>
                    <a:p>
                      <a:pPr marL="0" marR="0" lvl="0" indent="0" algn="l" rtl="0">
                        <a:lnSpc>
                          <a:spcPct val="100000"/>
                        </a:lnSpc>
                        <a:spcBef>
                          <a:spcPts val="0"/>
                        </a:spcBef>
                        <a:spcAft>
                          <a:spcPts val="0"/>
                        </a:spcAft>
                        <a:buNone/>
                      </a:pPr>
                      <a:r>
                        <a:rPr lang="en-US" sz="800">
                          <a:solidFill>
                            <a:srgbClr val="222222"/>
                          </a:solidFill>
                          <a:latin typeface="Source Sans Pro"/>
                          <a:ea typeface="Source Sans Pro"/>
                          <a:cs typeface="Source Sans Pro"/>
                          <a:sym typeface="Source Sans Pro"/>
                        </a:rPr>
                        <a:t>TBD </a:t>
                      </a:r>
                      <a:r>
                        <a:rPr lang="en-US" sz="800">
                          <a:solidFill>
                            <a:srgbClr val="E9304D"/>
                          </a:solidFill>
                          <a:latin typeface="Source Sans Pro"/>
                          <a:ea typeface="Source Sans Pro"/>
                          <a:cs typeface="Source Sans Pro"/>
                          <a:sym typeface="Source Sans Pro"/>
                        </a:rPr>
                        <a:t>James Boehm as Project Manager</a:t>
                      </a:r>
                      <a:endParaRPr sz="800">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2"/>
                  </a:ext>
                </a:extLst>
              </a:tr>
              <a:tr h="189225">
                <a:tc>
                  <a:txBody>
                    <a:bodyPr/>
                    <a:lstStyle/>
                    <a:p>
                      <a:pPr marL="0" marR="0" lvl="0" indent="0" algn="l" rtl="0">
                        <a:lnSpc>
                          <a:spcPct val="100000"/>
                        </a:lnSpc>
                        <a:spcBef>
                          <a:spcPts val="0"/>
                        </a:spcBef>
                        <a:spcAft>
                          <a:spcPts val="0"/>
                        </a:spcAft>
                        <a:buNone/>
                      </a:pPr>
                      <a:r>
                        <a:rPr lang="en-US" sz="800">
                          <a:solidFill>
                            <a:srgbClr val="222222"/>
                          </a:solidFill>
                          <a:latin typeface="Source Sans Pro"/>
                          <a:ea typeface="Source Sans Pro"/>
                          <a:cs typeface="Source Sans Pro"/>
                          <a:sym typeface="Source Sans Pro"/>
                        </a:rPr>
                        <a:t>TBD </a:t>
                      </a:r>
                      <a:r>
                        <a:rPr lang="en-US" sz="800">
                          <a:solidFill>
                            <a:srgbClr val="E9304D"/>
                          </a:solidFill>
                          <a:latin typeface="Source Sans Pro"/>
                          <a:ea typeface="Source Sans Pro"/>
                          <a:cs typeface="Source Sans Pro"/>
                          <a:sym typeface="Source Sans Pro"/>
                        </a:rPr>
                        <a:t>Nicholas Clifton as Sr. Software Engineer (subcontractor Pluribus Digital)</a:t>
                      </a:r>
                      <a:endParaRPr sz="800">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800">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gf69b283f39_1_6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Project Team Charter</a:t>
            </a:r>
            <a:endParaRPr sz="3200"/>
          </a:p>
        </p:txBody>
      </p:sp>
      <p:sp>
        <p:nvSpPr>
          <p:cNvPr id="1062" name="Google Shape;1062;gf69b283f39_1_6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sp>
        <p:nvSpPr>
          <p:cNvPr id="1063" name="Google Shape;1063;gf69b283f39_1_60"/>
          <p:cNvSpPr txBox="1">
            <a:spLocks noGrp="1"/>
          </p:cNvSpPr>
          <p:nvPr>
            <p:ph type="body" idx="1"/>
          </p:nvPr>
        </p:nvSpPr>
        <p:spPr>
          <a:xfrm>
            <a:off x="457200" y="1276351"/>
            <a:ext cx="8229600" cy="3352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700"/>
              <a:t>Project Team Charter is a living document </a:t>
            </a:r>
            <a:r>
              <a:rPr lang="en-US" sz="1700" u="sng">
                <a:solidFill>
                  <a:schemeClr val="hlink"/>
                </a:solidFill>
                <a:hlinkClick r:id="rId3"/>
              </a:rPr>
              <a:t>here.</a:t>
            </a:r>
            <a:r>
              <a:rPr lang="en-US" sz="1700"/>
              <a:t>  </a:t>
            </a:r>
            <a:endParaRPr sz="17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067"/>
        <p:cNvGrpSpPr/>
        <p:nvPr/>
      </p:nvGrpSpPr>
      <p:grpSpPr>
        <a:xfrm>
          <a:off x="0" y="0"/>
          <a:ext cx="0" cy="0"/>
          <a:chOff x="0" y="0"/>
          <a:chExt cx="0" cy="0"/>
        </a:xfrm>
      </p:grpSpPr>
      <p:sp>
        <p:nvSpPr>
          <p:cNvPr id="1068" name="Google Shape;1068;gf1dcce232f_0_88"/>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Project Tool Stack</a:t>
            </a:r>
            <a:endParaRPr sz="3200"/>
          </a:p>
        </p:txBody>
      </p:sp>
      <p:sp>
        <p:nvSpPr>
          <p:cNvPr id="1069" name="Google Shape;1069;gf1dcce232f_0_88"/>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073"/>
        <p:cNvGrpSpPr/>
        <p:nvPr/>
      </p:nvGrpSpPr>
      <p:grpSpPr>
        <a:xfrm>
          <a:off x="0" y="0"/>
          <a:ext cx="0" cy="0"/>
          <a:chOff x="0" y="0"/>
          <a:chExt cx="0" cy="0"/>
        </a:xfrm>
      </p:grpSpPr>
      <p:sp>
        <p:nvSpPr>
          <p:cNvPr id="1074" name="Google Shape;1074;gf1dcce232f_0_9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Project Meeting Norms</a:t>
            </a:r>
            <a:endParaRPr sz="3200"/>
          </a:p>
        </p:txBody>
      </p:sp>
      <p:sp>
        <p:nvSpPr>
          <p:cNvPr id="1075" name="Google Shape;1075;gf1dcce232f_0_9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1079"/>
        <p:cNvGrpSpPr/>
        <p:nvPr/>
      </p:nvGrpSpPr>
      <p:grpSpPr>
        <a:xfrm>
          <a:off x="0" y="0"/>
          <a:ext cx="0" cy="0"/>
          <a:chOff x="0" y="0"/>
          <a:chExt cx="0" cy="0"/>
        </a:xfrm>
      </p:grpSpPr>
      <p:sp>
        <p:nvSpPr>
          <p:cNvPr id="1080" name="Google Shape;1080;gf1dcce232f_0_11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VA.gov Resources</a:t>
            </a:r>
            <a:endParaRPr sz="3200"/>
          </a:p>
        </p:txBody>
      </p:sp>
      <p:sp>
        <p:nvSpPr>
          <p:cNvPr id="1081" name="Google Shape;1081;gf1dcce232f_0_11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gf1dcce232f_0_0"/>
          <p:cNvSpPr txBox="1">
            <a:spLocks noGrp="1"/>
          </p:cNvSpPr>
          <p:nvPr>
            <p:ph type="body" idx="1"/>
          </p:nvPr>
        </p:nvSpPr>
        <p:spPr>
          <a:xfrm>
            <a:off x="457200" y="1047975"/>
            <a:ext cx="8229600" cy="3581100"/>
          </a:xfrm>
          <a:prstGeom prst="rect">
            <a:avLst/>
          </a:prstGeom>
          <a:noFill/>
          <a:ln>
            <a:noFill/>
          </a:ln>
        </p:spPr>
        <p:txBody>
          <a:bodyPr spcFirstLastPara="1" wrap="square" lIns="91425" tIns="45700" rIns="91425" bIns="45700" anchor="t" anchorCtr="0">
            <a:normAutofit/>
          </a:bodyPr>
          <a:lstStyle/>
          <a:p>
            <a:pPr marL="228600" marR="0" lvl="0" indent="-165100" algn="l" rtl="0">
              <a:lnSpc>
                <a:spcPct val="120000"/>
              </a:lnSpc>
              <a:spcBef>
                <a:spcPts val="600"/>
              </a:spcBef>
              <a:spcAft>
                <a:spcPts val="0"/>
              </a:spcAft>
              <a:buSzPts val="1400"/>
              <a:buChar char="•"/>
            </a:pPr>
            <a:r>
              <a:rPr lang="en-US" sz="1400"/>
              <a:t>VA and VA.gov tool stack onboarding, offboarding, and access</a:t>
            </a:r>
            <a:endParaRPr sz="1400"/>
          </a:p>
          <a:p>
            <a:pPr marL="228600" marR="0" lvl="0" indent="-165100" algn="l" rtl="0">
              <a:lnSpc>
                <a:spcPct val="120000"/>
              </a:lnSpc>
              <a:spcBef>
                <a:spcPts val="600"/>
              </a:spcBef>
              <a:spcAft>
                <a:spcPts val="0"/>
              </a:spcAft>
              <a:buSzPts val="1400"/>
              <a:buChar char="•"/>
            </a:pPr>
            <a:r>
              <a:rPr lang="en-US" sz="1400"/>
              <a:t>Deliverable / governance ownership to roles and responsibilities</a:t>
            </a:r>
            <a:endParaRPr sz="1400"/>
          </a:p>
          <a:p>
            <a:pPr marL="228600" marR="0" lvl="0" indent="0" algn="l" rtl="0">
              <a:lnSpc>
                <a:spcPct val="120000"/>
              </a:lnSpc>
              <a:spcBef>
                <a:spcPts val="600"/>
              </a:spcBef>
              <a:spcAft>
                <a:spcPts val="0"/>
              </a:spcAft>
              <a:buSzPts val="2400"/>
              <a:buNone/>
            </a:pPr>
            <a:endParaRPr sz="1400"/>
          </a:p>
        </p:txBody>
      </p:sp>
      <p:sp>
        <p:nvSpPr>
          <p:cNvPr id="1087" name="Google Shape;1087;gf1dcce232f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THINGS TO ADD / INCORPORATE</a:t>
            </a:r>
            <a:endParaRPr/>
          </a:p>
        </p:txBody>
      </p:sp>
      <p:sp>
        <p:nvSpPr>
          <p:cNvPr id="1088" name="Google Shape;1088;gf1dcce232f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CHANGE LOG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f69b283f39_0_40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Reporting</a:t>
            </a:r>
            <a:r>
              <a:rPr lang="en-US"/>
              <a:t> Roadmap</a:t>
            </a:r>
            <a:endParaRPr/>
          </a:p>
        </p:txBody>
      </p:sp>
      <p:sp>
        <p:nvSpPr>
          <p:cNvPr id="360" name="Google Shape;360;gf69b283f39_0_40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0001AA</a:t>
            </a:r>
            <a:endParaRPr/>
          </a:p>
        </p:txBody>
      </p:sp>
      <p:sp>
        <p:nvSpPr>
          <p:cNvPr id="361" name="Google Shape;361;gf69b283f39_0_409"/>
          <p:cNvSpPr txBox="1">
            <a:spLocks noGrp="1"/>
          </p:cNvSpPr>
          <p:nvPr>
            <p:ph type="body" idx="1"/>
          </p:nvPr>
        </p:nvSpPr>
        <p:spPr>
          <a:xfrm>
            <a:off x="457200" y="1276351"/>
            <a:ext cx="8229600" cy="515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1320" u="sng">
                <a:solidFill>
                  <a:schemeClr val="hlink"/>
                </a:solidFill>
                <a:hlinkClick r:id="rId3"/>
              </a:rPr>
              <a:t>Contract Reporting Roadmap</a:t>
            </a:r>
            <a:endParaRPr sz="1600"/>
          </a:p>
        </p:txBody>
      </p:sp>
    </p:spTree>
  </p:cSld>
  <p:clrMapOvr>
    <a:masterClrMapping/>
  </p:clrMapOvr>
</p:sld>
</file>

<file path=ppt/theme/theme1.xml><?xml version="1.0" encoding="utf-8"?>
<a:theme xmlns:a="http://schemas.openxmlformats.org/drawingml/2006/main"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14517</Words>
  <Application>Microsoft Office PowerPoint</Application>
  <PresentationFormat>On-screen Show (16:9)</PresentationFormat>
  <Paragraphs>1862</Paragraphs>
  <Slides>88</Slides>
  <Notes>88</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Century Gothic</vt:lpstr>
      <vt:lpstr>Source Sans Pro</vt:lpstr>
      <vt:lpstr>Calibri</vt:lpstr>
      <vt:lpstr>Helvetica Neue</vt:lpstr>
      <vt:lpstr>Times New Roman</vt:lpstr>
      <vt:lpstr>Brown Bag Template</vt:lpstr>
      <vt:lpstr>VA CEDAR IDIQ TO1 VFS-DHM Reporting</vt:lpstr>
      <vt:lpstr>Mission</vt:lpstr>
      <vt:lpstr>Objectives</vt:lpstr>
      <vt:lpstr>Product Vision</vt:lpstr>
      <vt:lpstr>VA CEDAR IDIQ TO1</vt:lpstr>
      <vt:lpstr>Reporting Requirements</vt:lpstr>
      <vt:lpstr>VA CEDAR IDIQ TO1</vt:lpstr>
      <vt:lpstr>Delivery Report</vt:lpstr>
      <vt:lpstr>Reporting Roadmap</vt:lpstr>
      <vt:lpstr>VA CEDAR IDIQ TO1</vt:lpstr>
      <vt:lpstr>Monitoring Report</vt:lpstr>
      <vt:lpstr>Show me, don’t tell me</vt:lpstr>
      <vt:lpstr>Sprint Operating Model</vt:lpstr>
      <vt:lpstr>Sprint Tracker</vt:lpstr>
      <vt:lpstr>Show me, don’t tell me: Sprint 2 Demo 18 October 2021</vt:lpstr>
      <vt:lpstr>Sprint 2 Approval </vt:lpstr>
      <vt:lpstr>End of Sprint 2 Update</vt:lpstr>
      <vt:lpstr>End of Sprint 2 Update (1 of 2)</vt:lpstr>
      <vt:lpstr>End of Sprint 2 Update (2 of 2)</vt:lpstr>
      <vt:lpstr>Sprint 2 Links to Work</vt:lpstr>
      <vt:lpstr>Sprint 2 Acceptance</vt:lpstr>
      <vt:lpstr>Show me, don’t tell me: Sprint 3 Demo 2 November 2021</vt:lpstr>
      <vt:lpstr>Sprint 3 Approval </vt:lpstr>
      <vt:lpstr>First Apartment Working Group</vt:lpstr>
      <vt:lpstr>IA Tree Test</vt:lpstr>
      <vt:lpstr>Health Apartment POC Outline</vt:lpstr>
      <vt:lpstr>Health Apartment POC Co-Design Workshop</vt:lpstr>
      <vt:lpstr>Governance</vt:lpstr>
      <vt:lpstr>Building the Team</vt:lpstr>
      <vt:lpstr>Offboarding and Onboarding the Team</vt:lpstr>
      <vt:lpstr>Ceremonies</vt:lpstr>
      <vt:lpstr>End of Sprint 3 Update (1 of 2)</vt:lpstr>
      <vt:lpstr>End of Sprint 3 Update (2 of 2)</vt:lpstr>
      <vt:lpstr>Sprint 3 Acceptance </vt:lpstr>
      <vt:lpstr>Show me, don’t tell me: Sprint 4 Demo 16 November 2021</vt:lpstr>
      <vt:lpstr>Sprint 4 Approval (1 of 2)</vt:lpstr>
      <vt:lpstr>Sprint 4 Approval (2 of 2)</vt:lpstr>
      <vt:lpstr>Sprint 4 Mid-Sprint Add On </vt:lpstr>
      <vt:lpstr>POC Design: Create product roadmap and backlog</vt:lpstr>
      <vt:lpstr>POC Design: Create POC Design prototypes (low level of fidelity)</vt:lpstr>
      <vt:lpstr>POC Design: Discovery and exploration on navigation system  </vt:lpstr>
      <vt:lpstr>Collaboration Cycle: Product Definition Document</vt:lpstr>
      <vt:lpstr>Collaboration Cycle: Initiation</vt:lpstr>
      <vt:lpstr>End of Sprint 4 Update </vt:lpstr>
      <vt:lpstr>Sprint 4 Acceptance </vt:lpstr>
      <vt:lpstr>Appendix</vt:lpstr>
      <vt:lpstr>Sprint 4 Administrative and Ongoing Work</vt:lpstr>
      <vt:lpstr>Sprint 4 Miscellaneous</vt:lpstr>
      <vt:lpstr>Show me, don’t tell me: Sprint 5 Demo 30 November 2021</vt:lpstr>
      <vt:lpstr>Sprint 5 Approval (1 of 3)</vt:lpstr>
      <vt:lpstr>Sprint 5 Approval (2 of 3)</vt:lpstr>
      <vt:lpstr>Sprint 5 Approval (3 of 3)</vt:lpstr>
      <vt:lpstr>POC Design: Synthesize IA tree test results  </vt:lpstr>
      <vt:lpstr>POC Design: Homepage wireframe concepts to mid fidelity  </vt:lpstr>
      <vt:lpstr>POC Design: Review MyVA.gov and prep for OCTO  </vt:lpstr>
      <vt:lpstr>POC Design: Review MyVA.gov and prep for OCTO  </vt:lpstr>
      <vt:lpstr>POC Design: Synthesize navigation system research  </vt:lpstr>
      <vt:lpstr>POC Design: Define VFS-APT POC acceptance criteria  </vt:lpstr>
      <vt:lpstr>POC Design: Define VFS-APT POC acceptance criteria  </vt:lpstr>
      <vt:lpstr>POC Design: VA.gov exploration   </vt:lpstr>
      <vt:lpstr>Collaboration Cycle: Design intent</vt:lpstr>
      <vt:lpstr>End of Sprint 5 Update </vt:lpstr>
      <vt:lpstr>Sprint 5 Acceptance </vt:lpstr>
      <vt:lpstr>Show me, don’t tell me: Project Risks</vt:lpstr>
      <vt:lpstr>Project Risks and Mitigation Strategies</vt:lpstr>
      <vt:lpstr>Project Risks and Mitigation Strategies</vt:lpstr>
      <vt:lpstr>VA CEDAR IDIQ TO1</vt:lpstr>
      <vt:lpstr>Contractor’s Progress, Status and Management Report</vt:lpstr>
      <vt:lpstr>Roadmap and Progress</vt:lpstr>
      <vt:lpstr>Monthly Calendar - October 2021</vt:lpstr>
      <vt:lpstr>Monthly Calendar - November 2021</vt:lpstr>
      <vt:lpstr>Monthly Calendar - December 2021</vt:lpstr>
      <vt:lpstr>PowerPoint Presentation</vt:lpstr>
      <vt:lpstr>Governance Structure</vt:lpstr>
      <vt:lpstr>Roles and Responsibilities</vt:lpstr>
      <vt:lpstr>Roles and Responsibilities</vt:lpstr>
      <vt:lpstr>Roles and Responsibilities</vt:lpstr>
      <vt:lpstr>Roles and Responsibilities</vt:lpstr>
      <vt:lpstr>Deliverables Tracker</vt:lpstr>
      <vt:lpstr>VA CEDAR IDIQ TO1</vt:lpstr>
      <vt:lpstr>Personnel Contractor Manpower Report  Status of Government Furnished Equipment Report  Contractor Staff Roster </vt:lpstr>
      <vt:lpstr>Personnel Contractor Staffing Report</vt:lpstr>
      <vt:lpstr>Staff Roster Update Log</vt:lpstr>
      <vt:lpstr>Project Team Charter</vt:lpstr>
      <vt:lpstr>Project Tool Stack</vt:lpstr>
      <vt:lpstr>Project Meeting Norms</vt:lpstr>
      <vt:lpstr>VA.gov Resources</vt:lpstr>
      <vt:lpstr>THINGS TO ADD / INCORPORATE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 CEDAR IDIQ TO1 VFS-DHM Reporting</dc:title>
  <dc:creator>Ad Hoc LLC</dc:creator>
  <cp:lastModifiedBy>Tami Corson</cp:lastModifiedBy>
  <cp:revision>1</cp:revision>
  <dcterms:created xsi:type="dcterms:W3CDTF">2018-02-02T22:31:38Z</dcterms:created>
  <dcterms:modified xsi:type="dcterms:W3CDTF">2021-12-01T03:51:22Z</dcterms:modified>
</cp:coreProperties>
</file>